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4" r:id="rId1"/>
  </p:sldMasterIdLst>
  <p:notesMasterIdLst>
    <p:notesMasterId r:id="rId22"/>
  </p:notesMasterIdLst>
  <p:sldIdLst>
    <p:sldId id="256" r:id="rId2"/>
    <p:sldId id="288" r:id="rId3"/>
    <p:sldId id="295" r:id="rId4"/>
    <p:sldId id="296" r:id="rId5"/>
    <p:sldId id="297" r:id="rId6"/>
    <p:sldId id="290" r:id="rId7"/>
    <p:sldId id="291" r:id="rId8"/>
    <p:sldId id="303" r:id="rId9"/>
    <p:sldId id="292" r:id="rId10"/>
    <p:sldId id="293" r:id="rId11"/>
    <p:sldId id="294" r:id="rId12"/>
    <p:sldId id="302" r:id="rId13"/>
    <p:sldId id="300" r:id="rId14"/>
    <p:sldId id="257" r:id="rId15"/>
    <p:sldId id="284" r:id="rId16"/>
    <p:sldId id="259" r:id="rId17"/>
    <p:sldId id="285" r:id="rId18"/>
    <p:sldId id="301" r:id="rId19"/>
    <p:sldId id="287" r:id="rId20"/>
    <p:sldId id="30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</p:presentationPr>
</file>

<file path=ppt/tableStyles.xml><?xml version="1.0" encoding="utf-8"?>
<a:tblStyleLst xmlns:a="http://schemas.openxmlformats.org/drawingml/2006/main" def="{A13A6527-B40A-4310-B2F2-9D0061EDA7AF}">
  <a:tblStyle styleId="{A13A6527-B40A-4310-B2F2-9D0061EDA7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 autoAdjust="0"/>
    <p:restoredTop sz="94687" autoAdjust="0"/>
  </p:normalViewPr>
  <p:slideViewPr>
    <p:cSldViewPr>
      <p:cViewPr varScale="1">
        <p:scale>
          <a:sx n="92" d="100"/>
          <a:sy n="92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3;g35f391192_0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2" name="Google Shape;54;g35f391192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8;g3606f1c2d_3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Google Shape;5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53;g35f391192_00:notes"/>
          <p:cNvSpPr>
            <a:spLocks noGrp="1" noRo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Google Shape;54;g35f391192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76;g35f391192_02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6" name="Google Shape;77;g35f391192_0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67;g35f391192_04:notes"/>
          <p:cNvSpPr>
            <a:spLocks noGrp="1" noRo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3554" name="Google Shape;68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9359-4D39-4CE6-8A3A-8AB93E3A0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C190-7063-4503-B438-76EE78357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24613" y="533400"/>
            <a:ext cx="1963737" cy="5572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738813" cy="5572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AE4A-41A8-47FC-A4F0-13ED50A5D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54FD-AF49-4D45-9D0E-50733AD06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42597-D7A2-4157-872F-1EC889745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03575" y="1204913"/>
            <a:ext cx="2516188" cy="4900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72163" y="1204913"/>
            <a:ext cx="2516187" cy="4900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10943-0926-4ABB-B317-A98D77510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DD5-FF12-40A7-A177-05E102D24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6B0CB-830B-4EB4-A5AA-F71CFFB77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47AE-F244-4840-B4E0-4B824407A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AA9AE-8698-40C5-866D-66176DD6A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Google Shape;51;p10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A60E-CE1F-4C0A-94C3-200ACC5CF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Google Shape;50;p10"/>
          <p:cNvSpPr>
            <a:spLocks noChangeArrowheads="1"/>
          </p:cNvSpPr>
          <p:nvPr/>
        </p:nvSpPr>
        <p:spPr bwMode="auto">
          <a:xfrm>
            <a:off x="760413" y="747713"/>
            <a:ext cx="7623175" cy="5362575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8307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533400" y="533400"/>
            <a:ext cx="2106613" cy="13096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"/>
            <a:headEnd type="none" w="sm" len="sm"/>
            <a:tailEnd type="none" w="sm" len="sm"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98308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203575" y="1204913"/>
            <a:ext cx="5184775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98309" name="Google Shape;51;p10"/>
          <p:cNvSpPr txBox="1">
            <a:spLocks noGrp="1"/>
          </p:cNvSpPr>
          <p:nvPr>
            <p:ph type="sldNum" idx="4"/>
          </p:nvPr>
        </p:nvSpPr>
        <p:spPr bwMode="auto">
          <a:xfrm>
            <a:off x="4297363" y="6291263"/>
            <a:ext cx="54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charset="0"/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pPr>
              <a:defRPr/>
            </a:pPr>
            <a:fld id="{E2AB4202-3781-4ADF-ACB7-E6F5CC4BF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 build="p">
        <p:tmplLst>
          <p:tmpl lvl="1">
            <p:tnLst>
              <p:par>
                <p:cTn presetID="44" presetClass="entr" presetSubtype="0" fill="hold" nodeType="click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3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83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83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+mn-lt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+mn-lt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+mn-lt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+mn-lt"/>
          <a:cs typeface="+mn-cs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+mn-lt"/>
          <a:cs typeface="+mn-cs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+mn-lt"/>
          <a:cs typeface="+mn-cs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+mn-lt"/>
          <a:cs typeface="+mn-cs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+mn-lt"/>
          <a:cs typeface="+mn-cs"/>
          <a:sym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56;p11"/>
          <p:cNvSpPr txBox="1">
            <a:spLocks noGrp="1"/>
          </p:cNvSpPr>
          <p:nvPr>
            <p:ph type="ctrTitle" idx="4294967295"/>
          </p:nvPr>
        </p:nvSpPr>
        <p:spPr>
          <a:xfrm>
            <a:off x="250825" y="2205038"/>
            <a:ext cx="7559675" cy="2319337"/>
          </a:xfrm>
          <a:ln w="114300">
            <a:round/>
          </a:ln>
        </p:spPr>
        <p:txBody>
          <a:bodyPr anchor="b"/>
          <a:lstStyle/>
          <a:p>
            <a:pPr eaLnBrk="1" hangingPunct="1">
              <a:buClr>
                <a:srgbClr val="111111"/>
              </a:buClr>
              <a:buSzPts val="6000"/>
              <a:buFont typeface="Roboto Slab"/>
              <a:buNone/>
              <a:defRPr/>
            </a:pPr>
            <a:endParaRPr lang="ru-RU" sz="7000" b="1" i="1">
              <a:effectLst>
                <a:outerShdw blurRad="38100" dist="38100" dir="2700000" algn="tl">
                  <a:srgbClr val="C0C0C0"/>
                </a:outerShdw>
              </a:effectLst>
              <a:sym typeface="Roboto Slab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3850" y="2349500"/>
            <a:ext cx="70564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6000" b="1">
                <a:solidFill>
                  <a:srgbClr val="99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Roboto Slab"/>
              </a:rPr>
              <a:t>КЛАССНЫЙ ЧАС НА ТЕМУ: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Grp="1"/>
          </p:cNvSpPr>
          <p:nvPr>
            <p:ph type="title"/>
          </p:nvPr>
        </p:nvSpPr>
        <p:spPr>
          <a:xfrm>
            <a:off x="971550" y="908050"/>
            <a:ext cx="2592388" cy="4465638"/>
          </a:xfrm>
          <a:ln>
            <a:headEnd/>
            <a:tailEnd/>
          </a:ln>
        </p:spPr>
        <p:txBody>
          <a:bodyPr/>
          <a:lstStyle/>
          <a:p>
            <a:r>
              <a:rPr lang="ru-RU" sz="1600" smtClean="0"/>
              <a:t>Александр Иванович Покрышкин, наш земляк, не раз отличался в боях с вражескими самолетами. Он придумал «кубанскую этажерку», смысл которой заключался в том, что наши самолеты вступали в бой на разной высоте и оп очереди заходили на противника с солнечной стороны, и имели преимущество перед противником.</a:t>
            </a:r>
            <a:r>
              <a:rPr lang="ru-RU" sz="1200" smtClean="0"/>
              <a:t> </a:t>
            </a:r>
          </a:p>
        </p:txBody>
      </p:sp>
      <p:pic>
        <p:nvPicPr>
          <p:cNvPr id="37892" name="Объект 3" descr="ÐÐ¾ÐºÑÑÑÐºÐ¸Ð½"/>
          <p:cNvPicPr>
            <a:picLocks noGr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836613"/>
            <a:ext cx="4222750" cy="3829050"/>
          </a:xfrm>
          <a:noFill/>
          <a:ln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71550" y="1484313"/>
            <a:ext cx="2879725" cy="3744912"/>
          </a:xfrm>
          <a:ln>
            <a:headEnd/>
            <a:tailEnd/>
          </a:ln>
        </p:spPr>
        <p:txBody>
          <a:bodyPr lIns="91440" tIns="45720" rIns="91440" bIns="45720" anchor="ctr"/>
          <a:lstStyle/>
          <a:p>
            <a:r>
              <a:rPr lang="ru-RU" sz="1900" smtClean="0"/>
              <a:t>Александр Иванович Покрышкин совершил за время Великой Отечественной войны 600 боевых вылето, принял участие в 156 воздушных сражениях и сбил лично 59 вражеских самолетов. Он стал трижды героем Советского союза.</a:t>
            </a:r>
            <a:r>
              <a:rPr lang="ru-RU" sz="1200" smtClean="0"/>
              <a:t> </a:t>
            </a:r>
          </a:p>
        </p:txBody>
      </p:sp>
      <p:pic>
        <p:nvPicPr>
          <p:cNvPr id="38915" name="Объект 3" descr="ÐÐ¾ÐºÑÑÑÐºÐ¸Ð½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836613"/>
            <a:ext cx="3740150" cy="4537075"/>
          </a:xfr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4254500" cy="2895600"/>
          </a:xfrm>
          <a:ln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48131" name="Text Box 3"/>
          <p:cNvSpPr txBox="1">
            <a:spLocks noGrp="1"/>
          </p:cNvSpPr>
          <p:nvPr>
            <p:ph type="body" idx="1"/>
          </p:nvPr>
        </p:nvSpPr>
        <p:spPr>
          <a:xfrm>
            <a:off x="3851275" y="3644900"/>
            <a:ext cx="4392613" cy="2376488"/>
          </a:xfrm>
        </p:spPr>
        <p:txBody>
          <a:bodyPr/>
          <a:lstStyle/>
          <a:p>
            <a:r>
              <a:rPr lang="ru-RU" sz="1800" smtClean="0"/>
              <a:t>Но не только в Кубанском небе сражались наши земляки. Среди тех, кто является гордостью Кубани, герои Советского Союза: Владимир Аврамович Алексеенко, Евгений Яковлевич Савицкий, Тимофей Тимофеевич Хрюкин.</a:t>
            </a:r>
          </a:p>
        </p:txBody>
      </p:sp>
      <p:pic>
        <p:nvPicPr>
          <p:cNvPr id="48132" name="Picture 4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4105275" cy="26971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4325938" cy="1309688"/>
          </a:xfrm>
          <a:ln>
            <a:headEnd/>
            <a:tailEnd/>
          </a:ln>
        </p:spPr>
        <p:txBody>
          <a:bodyPr/>
          <a:lstStyle/>
          <a:p>
            <a:r>
              <a:rPr lang="ru-RU" sz="2100" smtClean="0"/>
              <a:t>Наравне с мужчинами в борьбе с врагом принимали участие и женщины</a:t>
            </a:r>
            <a:r>
              <a:rPr lang="ru-RU" sz="1200" smtClean="0"/>
              <a:t>. </a:t>
            </a:r>
          </a:p>
        </p:txBody>
      </p:sp>
      <p:pic>
        <p:nvPicPr>
          <p:cNvPr id="45061" name="Picture 5" descr="0_114762_72527dd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989138"/>
            <a:ext cx="6330950" cy="3968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65;p12"/>
          <p:cNvSpPr>
            <a:spLocks noGrp="1"/>
          </p:cNvSpPr>
          <p:nvPr>
            <p:ph type="sldNum" sz="quarter" idx="10"/>
          </p:nvPr>
        </p:nvSpPr>
        <p:spPr>
          <a:xfrm>
            <a:off x="533400" y="6062663"/>
            <a:ext cx="549275" cy="523875"/>
          </a:xfrm>
          <a:noFill/>
        </p:spPr>
        <p:txBody>
          <a:bodyPr/>
          <a:lstStyle/>
          <a:p>
            <a:pPr algn="l"/>
            <a:fld id="{C70E56D1-99F2-4E1F-85FA-6126C78DD405}" type="slidenum">
              <a:rPr lang="ru-RU" smtClean="0"/>
              <a:pPr algn="l"/>
              <a:t>14</a:t>
            </a:fld>
            <a:endParaRPr lang="ru-RU" smtClean="0"/>
          </a:p>
        </p:txBody>
      </p:sp>
      <p:pic>
        <p:nvPicPr>
          <p:cNvPr id="16386" name="Picture 9" descr="ÐÐ°ÑÑÐ¸Ð½ÐºÐ¸ Ð¿Ð¾ Ð·Ð°Ð¿ÑÐ¾ÑÑ Ð±ÐµÑÑÐ°Ð½ÑÐºÐ°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565400"/>
            <a:ext cx="43910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Google Shape;99;p17"/>
          <p:cNvSpPr>
            <a:spLocks noChangeArrowheads="1"/>
          </p:cNvSpPr>
          <p:nvPr/>
        </p:nvSpPr>
        <p:spPr bwMode="auto">
          <a:xfrm>
            <a:off x="4211638" y="2492375"/>
            <a:ext cx="4537075" cy="37433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4347" name="Google Shape;79;p14"/>
          <p:cNvSpPr txBox="1">
            <a:spLocks/>
          </p:cNvSpPr>
          <p:nvPr/>
        </p:nvSpPr>
        <p:spPr bwMode="auto">
          <a:xfrm>
            <a:off x="900113" y="981075"/>
            <a:ext cx="5708650" cy="865188"/>
          </a:xfrm>
          <a:prstGeom prst="rect">
            <a:avLst/>
          </a:prstGeom>
          <a:noFill/>
          <a:ln w="1143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b"/>
          <a:lstStyle/>
          <a:p>
            <a:pPr>
              <a:buClr>
                <a:srgbClr val="999999"/>
              </a:buClr>
              <a:buSzPts val="4000"/>
              <a:buFont typeface="Roboto Slab"/>
              <a:buNone/>
              <a:defRPr/>
            </a:pPr>
            <a:r>
              <a:rPr lang="ru-RU" sz="40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lang="ru-RU" sz="4000">
              <a:solidFill>
                <a:srgbClr val="99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971550" y="1125538"/>
            <a:ext cx="54721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000" b="1">
                <a:solidFill>
                  <a:srgbClr val="99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Roboto Slab"/>
              </a:rPr>
              <a:t>ЕВДОКИЯ БЕРШАНСКАЯ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50825" y="2420938"/>
            <a:ext cx="35290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>
                <a:solidFill>
                  <a:srgbClr val="99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Roboto Slab"/>
              </a:rPr>
              <a:t>Евдокия Давыдова Бочарова (более известна как Бершанская) – советская лётчица, участник ВОВ и командир 46-го гвардейского ночного бомбардировочного полка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Google Shape;56;p11"/>
          <p:cNvSpPr txBox="1">
            <a:spLocks noGrp="1"/>
          </p:cNvSpPr>
          <p:nvPr>
            <p:ph type="ctrTitle" idx="4294967295"/>
          </p:nvPr>
        </p:nvSpPr>
        <p:spPr>
          <a:xfrm>
            <a:off x="611188" y="1700213"/>
            <a:ext cx="3313112" cy="4335462"/>
          </a:xfrm>
          <a:ln w="114300">
            <a:round/>
          </a:ln>
        </p:spPr>
        <p:txBody>
          <a:bodyPr anchor="b"/>
          <a:lstStyle/>
          <a:p>
            <a:pPr eaLnBrk="1" hangingPunct="1">
              <a:buClr>
                <a:srgbClr val="111111"/>
              </a:buClr>
              <a:buSzPts val="6000"/>
              <a:buFont typeface="Roboto Slab"/>
              <a:buNone/>
              <a:defRPr/>
            </a:pPr>
            <a:endParaRPr lang="ru-RU" sz="6000" b="1" i="1">
              <a:effectLst>
                <a:outerShdw blurRad="38100" dist="38100" dir="2700000" algn="tl">
                  <a:srgbClr val="C0C0C0"/>
                </a:outerShdw>
              </a:effectLst>
              <a:sym typeface="Roboto Slab"/>
            </a:endParaRPr>
          </a:p>
        </p:txBody>
      </p:sp>
      <p:pic>
        <p:nvPicPr>
          <p:cNvPr id="18434" name="Picture 3" descr="267px-Бершанская_Евдокия_Давыдовна_(cropped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73238"/>
            <a:ext cx="31686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bershans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908050"/>
            <a:ext cx="34734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Google Shape;99;p17"/>
          <p:cNvSpPr>
            <a:spLocks noChangeArrowheads="1"/>
          </p:cNvSpPr>
          <p:nvPr/>
        </p:nvSpPr>
        <p:spPr bwMode="auto">
          <a:xfrm>
            <a:off x="5219700" y="836613"/>
            <a:ext cx="3600450" cy="41767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5148263" y="5734050"/>
            <a:ext cx="35290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2600" b="1">
                <a:solidFill>
                  <a:srgbClr val="99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Roboto Slab"/>
              </a:rPr>
              <a:t>БИОГРАФИЯ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0" grpId="1"/>
      <p:bldP spid="94210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81;p14"/>
          <p:cNvSpPr>
            <a:spLocks noGrp="1"/>
          </p:cNvSpPr>
          <p:nvPr>
            <p:ph type="sldNum" sz="quarter" idx="10"/>
          </p:nvPr>
        </p:nvSpPr>
        <p:spPr>
          <a:xfrm>
            <a:off x="533400" y="6291263"/>
            <a:ext cx="549275" cy="523875"/>
          </a:xfrm>
          <a:noFill/>
        </p:spPr>
        <p:txBody>
          <a:bodyPr/>
          <a:lstStyle/>
          <a:p>
            <a:pPr algn="l"/>
            <a:fld id="{9025247A-EE74-449F-B99C-517C528616B0}" type="slidenum">
              <a:rPr lang="ru-RU" smtClean="0"/>
              <a:pPr algn="l"/>
              <a:t>16</a:t>
            </a:fld>
            <a:endParaRPr lang="ru-RU" smtClean="0"/>
          </a:p>
        </p:txBody>
      </p:sp>
      <p:pic>
        <p:nvPicPr>
          <p:cNvPr id="20482" name="Picture 5" descr="0_873ff_5def6066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81075"/>
            <a:ext cx="46085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Google Shape;101;p17"/>
          <p:cNvSpPr txBox="1">
            <a:spLocks/>
          </p:cNvSpPr>
          <p:nvPr/>
        </p:nvSpPr>
        <p:spPr bwMode="auto">
          <a:xfrm>
            <a:off x="4819650" y="2449513"/>
            <a:ext cx="30765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spcBef>
                <a:spcPts val="600"/>
              </a:spcBef>
              <a:buClr>
                <a:srgbClr val="999999"/>
              </a:buClr>
              <a:buSzPts val="3000"/>
              <a:buFont typeface="Georgia" pitchFamily="18" charset="0"/>
              <a:buNone/>
            </a:pPr>
            <a:endParaRPr lang="ru-RU" sz="3000" i="1">
              <a:solidFill>
                <a:srgbClr val="111111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20484" name="Google Shape;99;p17"/>
          <p:cNvSpPr>
            <a:spLocks noChangeArrowheads="1"/>
          </p:cNvSpPr>
          <p:nvPr/>
        </p:nvSpPr>
        <p:spPr bwMode="auto">
          <a:xfrm>
            <a:off x="900113" y="908050"/>
            <a:ext cx="4751387" cy="41052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795963" y="3716338"/>
            <a:ext cx="3168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>
                <a:solidFill>
                  <a:srgbClr val="99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Roboto Slab"/>
              </a:rPr>
              <a:t>Лётчиками и штурманами полка совершено 24 вылетов. За мужество и отвагу тысячи боевых в боях за Родину23 девушки удостоены звания Героя Советского Союза.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Google Shape;70;p13"/>
          <p:cNvSpPr txBox="1">
            <a:spLocks noGrp="1"/>
          </p:cNvSpPr>
          <p:nvPr>
            <p:ph type="ctrTitle" idx="4294967295"/>
          </p:nvPr>
        </p:nvSpPr>
        <p:spPr>
          <a:xfrm>
            <a:off x="900113" y="836613"/>
            <a:ext cx="5618162" cy="782637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999999"/>
              </a:buClr>
              <a:buSzPts val="2400"/>
              <a:buFont typeface="Roboto Slab"/>
              <a:buNone/>
              <a:defRPr/>
            </a:pPr>
            <a:r>
              <a:rPr lang="ru-RU" sz="4000" b="1">
                <a:solidFill>
                  <a:srgbClr val="99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"/>
                <a:ea typeface="Roboto Slab"/>
                <a:cs typeface="Roboto Slab"/>
                <a:sym typeface="Roboto Slab"/>
              </a:rPr>
              <a:t>«НОЧНЫЕ ВЕДЬМЫ»</a:t>
            </a:r>
          </a:p>
        </p:txBody>
      </p:sp>
      <p:sp>
        <p:nvSpPr>
          <p:cNvPr id="20482" name="Google Shape;72;p13"/>
          <p:cNvSpPr txBox="1">
            <a:spLocks noGrp="1"/>
          </p:cNvSpPr>
          <p:nvPr>
            <p:ph type="body" idx="4294967295"/>
          </p:nvPr>
        </p:nvSpPr>
        <p:spPr>
          <a:xfrm>
            <a:off x="4395788" y="2220913"/>
            <a:ext cx="3675062" cy="2322512"/>
          </a:xfrm>
        </p:spPr>
        <p:txBody>
          <a:bodyPr/>
          <a:lstStyle/>
          <a:p>
            <a:pPr algn="r" eaLnBrk="1" hangingPunct="1">
              <a:spcBef>
                <a:spcPts val="600"/>
              </a:spcBef>
              <a:buClr>
                <a:srgbClr val="999999"/>
              </a:buClr>
              <a:buSzPts val="3000"/>
              <a:buFont typeface="Georgia" pitchFamily="18" charset="0"/>
              <a:buNone/>
            </a:pPr>
            <a:r>
              <a:rPr lang="ru-RU" sz="2000" smtClean="0">
                <a:solidFill>
                  <a:srgbClr val="111111"/>
                </a:solidFill>
                <a:latin typeface="Georgia" pitchFamily="18" charset="0"/>
                <a:sym typeface="Georgia" pitchFamily="18" charset="0"/>
              </a:rPr>
              <a:t>I am here because I love to give presentations. </a:t>
            </a:r>
          </a:p>
          <a:p>
            <a:pPr algn="r" eaLnBrk="1" hangingPunct="1">
              <a:spcBef>
                <a:spcPts val="600"/>
              </a:spcBef>
              <a:buClr>
                <a:srgbClr val="999999"/>
              </a:buClr>
              <a:buSzPts val="3000"/>
              <a:buFont typeface="Georgia" pitchFamily="18" charset="0"/>
              <a:buNone/>
            </a:pPr>
            <a:r>
              <a:rPr lang="ru-RU" sz="2000" smtClean="0">
                <a:solidFill>
                  <a:srgbClr val="111111"/>
                </a:solidFill>
                <a:latin typeface="Georgia" pitchFamily="18" charset="0"/>
                <a:sym typeface="Georgia" pitchFamily="18" charset="0"/>
              </a:rPr>
              <a:t>You can find me at @username</a:t>
            </a:r>
          </a:p>
        </p:txBody>
      </p:sp>
      <p:sp>
        <p:nvSpPr>
          <p:cNvPr id="22531" name="Google Shape;74;p13"/>
          <p:cNvSpPr txBox="1">
            <a:spLocks noGrp="1"/>
          </p:cNvSpPr>
          <p:nvPr/>
        </p:nvSpPr>
        <p:spPr bwMode="auto">
          <a:xfrm>
            <a:off x="4297363" y="6291263"/>
            <a:ext cx="54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fld id="{D4C7CCB2-52ED-442D-B596-C65A16DB4B13}" type="slidenum">
              <a:rPr lang="ru-RU"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pPr algn="ctr">
                <a:buClr>
                  <a:srgbClr val="000000"/>
                </a:buClr>
                <a:buFont typeface="Arial" charset="0"/>
                <a:buNone/>
              </a:pPr>
              <a:t>17</a:t>
            </a:fld>
            <a:endParaRPr lang="ru-RU" sz="1300">
              <a:solidFill>
                <a:srgbClr val="B7B7B7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532" name="Google Shape;99;p17"/>
          <p:cNvSpPr>
            <a:spLocks noChangeArrowheads="1"/>
          </p:cNvSpPr>
          <p:nvPr/>
        </p:nvSpPr>
        <p:spPr bwMode="auto">
          <a:xfrm>
            <a:off x="2484438" y="1916113"/>
            <a:ext cx="5837237" cy="38179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22533" name="Picture 11" descr="39665296671_fba31fd34a_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989138"/>
            <a:ext cx="571976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204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Grp="1"/>
          </p:cNvSpPr>
          <p:nvPr>
            <p:ph type="title"/>
          </p:nvPr>
        </p:nvSpPr>
        <p:spPr>
          <a:xfrm>
            <a:off x="900113" y="836613"/>
            <a:ext cx="3527425" cy="2232025"/>
          </a:xfrm>
          <a:ln>
            <a:headEnd/>
            <a:tailEnd/>
          </a:ln>
        </p:spPr>
        <p:txBody>
          <a:bodyPr/>
          <a:lstStyle/>
          <a:p>
            <a:r>
              <a:rPr lang="ru-RU" sz="2200" smtClean="0"/>
              <a:t>Еще одного героя Великой Отечественной войны – Захара Артемовича Сорокина, называют «Кубанским Мересьевым».</a:t>
            </a:r>
          </a:p>
        </p:txBody>
      </p:sp>
      <p:pic>
        <p:nvPicPr>
          <p:cNvPr id="46084" name="Picture 4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213100"/>
            <a:ext cx="3744912" cy="2736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/>
          </p:cNvSpPr>
          <p:nvPr>
            <p:ph type="title"/>
          </p:nvPr>
        </p:nvSpPr>
        <p:spPr>
          <a:xfrm>
            <a:off x="1979613" y="2060575"/>
            <a:ext cx="5327650" cy="2665413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000" b="1" smtClean="0"/>
              <a:t>Победой Советской армии закончилась Великая Отечественная война, миллионы наших соотечественников потеряли своих близких. Лишь память о страшной войне, о героизме нашего народа, не допустит новых кровопролитных войн и сохранит мир во всем мире!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Grp="1"/>
          </p:cNvSpPr>
          <p:nvPr>
            <p:ph type="title"/>
          </p:nvPr>
        </p:nvSpPr>
        <p:spPr>
          <a:xfrm>
            <a:off x="1331913" y="1773238"/>
            <a:ext cx="6119812" cy="2447925"/>
          </a:xfrm>
          <a:ln>
            <a:headEnd/>
            <a:tailEnd/>
          </a:ln>
        </p:spPr>
        <p:txBody>
          <a:bodyPr/>
          <a:lstStyle/>
          <a:p>
            <a:r>
              <a:rPr lang="ru-RU" sz="3500" b="1" smtClean="0"/>
              <a:t>«ОСОБОЖДЕНИЕ КРАСНОДАРСКОГО КРАЯ ОТ ФАШИСТСКИХ ЗАХВАТЧИКОВ»</a:t>
            </a:r>
            <a:r>
              <a:rPr lang="ru-RU" sz="1200" smtClean="0"/>
              <a:t> </a:t>
            </a:r>
          </a:p>
        </p:txBody>
      </p:sp>
      <p:sp>
        <p:nvSpPr>
          <p:cNvPr id="32773" name="AutoShape 5" descr="ÐÐ°ÑÑÐ¸Ð½ÐºÐ¸ Ð¿Ð¾ Ð·Ð°Ð¿ÑÐ¾ÑÑ Ð²Ð¾Ð¹Ð½Ð° 194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Grp="1"/>
          </p:cNvSpPr>
          <p:nvPr>
            <p:ph type="title"/>
          </p:nvPr>
        </p:nvSpPr>
        <p:spPr>
          <a:xfrm>
            <a:off x="1908175" y="2420938"/>
            <a:ext cx="5327650" cy="2087562"/>
          </a:xfrm>
          <a:ln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101380" name="Rectangle 4"/>
          <p:cNvSpPr>
            <a:spLocks noChangeArrowheads="1"/>
          </p:cNvSpPr>
          <p:nvPr>
            <p:ph type="body" idx="1"/>
          </p:nvPr>
        </p:nvSpPr>
        <p:spPr>
          <a:xfrm>
            <a:off x="1979613" y="2492375"/>
            <a:ext cx="5184775" cy="1936750"/>
          </a:xfrm>
          <a:solidFill>
            <a:schemeClr val="tx2"/>
          </a:solidFill>
          <a:ln/>
        </p:spPr>
        <p:txBody>
          <a:bodyPr/>
          <a:lstStyle/>
          <a:p>
            <a:pPr algn="ctr">
              <a:buClrTx/>
              <a:buFontTx/>
              <a:buNone/>
            </a:pPr>
            <a:r>
              <a:rPr lang="ru-RU" sz="4500" b="1" smtClean="0">
                <a:effectLst>
                  <a:outerShdw blurRad="38100" dist="38100" dir="2700000" algn="tl">
                    <a:srgbClr val="FFFFFF"/>
                  </a:outerShdw>
                </a:effectLst>
                <a:sym typeface="Roboto Slab"/>
              </a:rPr>
              <a:t>СПАСИБО ЗА ВНИМАНИЕ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4183063" cy="3327400"/>
          </a:xfrm>
          <a:ln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39939" name="Text Box 3"/>
          <p:cNvSpPr txBox="1">
            <a:spLocks noGrp="1"/>
          </p:cNvSpPr>
          <p:nvPr>
            <p:ph type="body" idx="1"/>
          </p:nvPr>
        </p:nvSpPr>
        <p:spPr>
          <a:xfrm>
            <a:off x="5148263" y="3429000"/>
            <a:ext cx="3527425" cy="2951163"/>
          </a:xfrm>
        </p:spPr>
        <p:txBody>
          <a:bodyPr/>
          <a:lstStyle/>
          <a:p>
            <a:r>
              <a:rPr lang="ru-RU" sz="2000" smtClean="0"/>
              <a:t>22 июня 1941г. В четыре часа утра на советские города и сёла обрушились немецкие бомбы и снаряды. Началась Великая Отечественная война – самое большое военное столкновение в истории человечества. </a:t>
            </a:r>
          </a:p>
        </p:txBody>
      </p:sp>
      <p:sp>
        <p:nvSpPr>
          <p:cNvPr id="39941" name="AutoShape 5" descr="ÐÐ°ÑÑÐ¸Ð½ÐºÐ¸ Ð¿Ð¾ Ð·Ð°Ð¿ÑÐ¾ÑÑ Ð²Ð¾Ð¹Ð½Ð° 194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9942" name="Picture 6" descr="Без наз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3960812" cy="31670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4902200" cy="3687763"/>
          </a:xfrm>
          <a:ln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40963" name="Text Box 3"/>
          <p:cNvSpPr txBox="1">
            <a:spLocks noGrp="1"/>
          </p:cNvSpPr>
          <p:nvPr>
            <p:ph type="body" idx="1"/>
          </p:nvPr>
        </p:nvSpPr>
        <p:spPr>
          <a:xfrm>
            <a:off x="2051050" y="4797425"/>
            <a:ext cx="6121400" cy="1223963"/>
          </a:xfrm>
        </p:spPr>
        <p:txBody>
          <a:bodyPr/>
          <a:lstStyle/>
          <a:p>
            <a:r>
              <a:rPr lang="ru-RU" sz="2000" b="1" smtClean="0"/>
              <a:t>По официальным данным в ходе карательной операции погибло 207 человек: 20 мужчин, 72 женщины, 115 детей.</a:t>
            </a:r>
          </a:p>
        </p:txBody>
      </p:sp>
      <p:pic>
        <p:nvPicPr>
          <p:cNvPr id="40964" name="Picture 4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4752975" cy="3527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Grp="1"/>
          </p:cNvSpPr>
          <p:nvPr>
            <p:ph type="title"/>
          </p:nvPr>
        </p:nvSpPr>
        <p:spPr>
          <a:xfrm>
            <a:off x="3059113" y="1484313"/>
            <a:ext cx="5257800" cy="3816350"/>
          </a:xfrm>
          <a:ln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41987" name="Text Box 3"/>
          <p:cNvSpPr txBox="1">
            <a:spLocks noGrp="1"/>
          </p:cNvSpPr>
          <p:nvPr>
            <p:ph type="body" idx="1"/>
          </p:nvPr>
        </p:nvSpPr>
        <p:spPr>
          <a:xfrm>
            <a:off x="1042988" y="476250"/>
            <a:ext cx="7200900" cy="865188"/>
          </a:xfrm>
        </p:spPr>
        <p:txBody>
          <a:bodyPr/>
          <a:lstStyle/>
          <a:p>
            <a:r>
              <a:rPr lang="ru-RU" sz="1800" smtClean="0"/>
              <a:t>Изгнание фашистов с Кубани началось зимой 1943г. В янаре 1943г войска Северо-Кавказского фронта прешли в наступление.</a:t>
            </a:r>
          </a:p>
        </p:txBody>
      </p:sp>
      <p:pic>
        <p:nvPicPr>
          <p:cNvPr id="41988" name="Picture 4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28775"/>
            <a:ext cx="5113337" cy="35290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Grp="1"/>
          </p:cNvSpPr>
          <p:nvPr>
            <p:ph type="title"/>
          </p:nvPr>
        </p:nvSpPr>
        <p:spPr>
          <a:xfrm>
            <a:off x="250825" y="260350"/>
            <a:ext cx="3600450" cy="2160588"/>
          </a:xfrm>
          <a:ln>
            <a:headEnd/>
            <a:tailEnd/>
          </a:ln>
        </p:spPr>
        <p:txBody>
          <a:bodyPr/>
          <a:lstStyle/>
          <a:p>
            <a:r>
              <a:rPr lang="ru-RU" sz="3600" b="1" smtClean="0"/>
              <a:t>МИХАИЛ МИХАЙЛОВИЧ </a:t>
            </a:r>
            <a:br>
              <a:rPr lang="ru-RU" sz="3600" b="1" smtClean="0"/>
            </a:br>
            <a:r>
              <a:rPr lang="ru-RU" sz="3600" b="1" smtClean="0"/>
              <a:t>КОРНИЦКИЙ</a:t>
            </a:r>
            <a:r>
              <a:rPr lang="ru-RU" smtClean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8666" r="27000"/>
          <a:stretch/>
        </p:blipFill>
        <p:spPr>
          <a:xfrm>
            <a:off x="1267148" y="2641349"/>
            <a:ext cx="2558723" cy="38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787900" y="1412875"/>
            <a:ext cx="3455988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раннем детстве лишился матери, которая была замучена белогвардейцами. Переехав с отцом в село Калинино, он в течение трех лет учился в школе мастеров социалистического труда. С 1936 года работал на шорно-седельной фабрике в Краснодаре сначала слесарем, затем бригадиром. Здесь вступил в комсомол, а вскоре был избран комсоргом цеха. Женился, родились дочь Надежда и сын Евгений.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Grp="1"/>
          </p:cNvSpPr>
          <p:nvPr>
            <p:ph type="title"/>
          </p:nvPr>
        </p:nvSpPr>
        <p:spPr>
          <a:xfrm>
            <a:off x="971550" y="836613"/>
            <a:ext cx="2106613" cy="5184775"/>
          </a:xfrm>
          <a:ln>
            <a:headEnd/>
            <a:tailEnd/>
          </a:ln>
        </p:spPr>
        <p:txBody>
          <a:bodyPr/>
          <a:lstStyle/>
          <a:p>
            <a:r>
              <a:rPr lang="ru-RU" sz="1700" smtClean="0"/>
              <a:t>Призванный в армию в феврале 1940 года, 25-летний Михаил был направлен служить телеграфистом в 325-й отдельный батальон связи Ленинградского военного округа. Сражался он мужественно и, образцово выполняя свой воинский долг, приобрел необходимый боевой опыт</a:t>
            </a:r>
            <a:br>
              <a:rPr lang="ru-RU" sz="1700" smtClean="0"/>
            </a:br>
            <a:endParaRPr lang="ru-RU" sz="1700" smtClean="0"/>
          </a:p>
        </p:txBody>
      </p:sp>
      <p:pic>
        <p:nvPicPr>
          <p:cNvPr id="5" name="Рисунок 4"/>
          <p:cNvPicPr>
            <a:picLocks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981075"/>
            <a:ext cx="4852987" cy="4900613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926388" cy="1309688"/>
          </a:xfrm>
          <a:ln>
            <a:headEnd/>
            <a:tailEnd/>
          </a:ln>
        </p:spPr>
        <p:txBody>
          <a:bodyPr/>
          <a:lstStyle/>
          <a:p>
            <a:r>
              <a:rPr lang="ru-RU" sz="2500" smtClean="0"/>
              <a:t>Герои-малоземельцы навсегда останутся в нашей памяти и наших </a:t>
            </a:r>
            <a:br>
              <a:rPr lang="ru-RU" sz="2500" smtClean="0"/>
            </a:br>
            <a:r>
              <a:rPr lang="ru-RU" sz="2500" smtClean="0"/>
              <a:t>сердцах!</a:t>
            </a:r>
          </a:p>
        </p:txBody>
      </p:sp>
      <p:pic>
        <p:nvPicPr>
          <p:cNvPr id="49155" name="Picture 3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36838"/>
            <a:ext cx="4681538" cy="30368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Grp="1"/>
          </p:cNvSpPr>
          <p:nvPr>
            <p:ph type="title"/>
          </p:nvPr>
        </p:nvSpPr>
        <p:spPr>
          <a:xfrm>
            <a:off x="1116013" y="620713"/>
            <a:ext cx="6842125" cy="720725"/>
          </a:xfrm>
          <a:ln>
            <a:headEnd/>
            <a:tailEnd/>
          </a:ln>
        </p:spPr>
        <p:txBody>
          <a:bodyPr/>
          <a:lstStyle/>
          <a:p>
            <a:r>
              <a:rPr lang="ru-RU" sz="2500" b="1" smtClean="0"/>
              <a:t>АЛЕКСАНДР ИВАНОВИЧ ПОКРЫШКИН</a:t>
            </a:r>
          </a:p>
        </p:txBody>
      </p:sp>
      <p:pic>
        <p:nvPicPr>
          <p:cNvPr id="36868" name="Рисунок 4" descr="ÐÐ¾ÐºÑÑÑÐºÐ¸Ð½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628775"/>
            <a:ext cx="5184775" cy="4054475"/>
          </a:xfrm>
          <a:noFill/>
          <a:ln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ysander template">
  <a:themeElements>
    <a:clrScheme name="1_Lysander template 1">
      <a:dk1>
        <a:srgbClr val="000000"/>
      </a:dk1>
      <a:lt1>
        <a:srgbClr val="FFFFFF"/>
      </a:lt1>
      <a:dk2>
        <a:srgbClr val="CCCCCC"/>
      </a:dk2>
      <a:lt2>
        <a:srgbClr val="666666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1155CC"/>
      </a:hlink>
      <a:folHlink>
        <a:srgbClr val="6611CC"/>
      </a:folHlink>
    </a:clrScheme>
    <a:fontScheme name="1_Lysand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Lysander template 1">
        <a:dk1>
          <a:srgbClr val="000000"/>
        </a:dk1>
        <a:lt1>
          <a:srgbClr val="FFFFFF"/>
        </a:lt1>
        <a:dk2>
          <a:srgbClr val="CCCCCC"/>
        </a:dk2>
        <a:lt2>
          <a:srgbClr val="666666"/>
        </a:lt2>
        <a:accent1>
          <a:srgbClr val="3A81BA"/>
        </a:accent1>
        <a:accent2>
          <a:srgbClr val="D89F39"/>
        </a:accent2>
        <a:accent3>
          <a:srgbClr val="FFFFFF"/>
        </a:accent3>
        <a:accent4>
          <a:srgbClr val="000000"/>
        </a:accent4>
        <a:accent5>
          <a:srgbClr val="AEC1D9"/>
        </a:accent5>
        <a:accent6>
          <a:srgbClr val="C49033"/>
        </a:accent6>
        <a:hlink>
          <a:srgbClr val="1155CC"/>
        </a:hlink>
        <a:folHlink>
          <a:srgbClr val="661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400</Words>
  <PresentationFormat>Экран (4:3)</PresentationFormat>
  <Paragraphs>28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Roboto Slab</vt:lpstr>
      <vt:lpstr>Georgia</vt:lpstr>
      <vt:lpstr>1_Lysander template</vt:lpstr>
      <vt:lpstr>Слайд 1</vt:lpstr>
      <vt:lpstr>«ОСОБОЖДЕНИЕ КРАСНОДАРСКОГО КРАЯ ОТ ФАШИСТСКИХ ЗАХВАТЧИКОВ» </vt:lpstr>
      <vt:lpstr>Слайд 3</vt:lpstr>
      <vt:lpstr>Слайд 4</vt:lpstr>
      <vt:lpstr>Слайд 5</vt:lpstr>
      <vt:lpstr>МИХАИЛ МИХАЙЛОВИЧ  КОРНИЦКИЙ </vt:lpstr>
      <vt:lpstr>Призванный в армию в феврале 1940 года, 25-летний Михаил был направлен служить телеграфистом в 325-й отдельный батальон связи Ленинградского военного округа. Сражался он мужественно и, образцово выполняя свой воинский долг, приобрел необходимый боевой опыт </vt:lpstr>
      <vt:lpstr>Герои-малоземельцы навсегда останутся в нашей памяти и наших  сердцах!</vt:lpstr>
      <vt:lpstr>АЛЕКСАНДР ИВАНОВИЧ ПОКРЫШКИН</vt:lpstr>
      <vt:lpstr>Александр Иванович Покрышкин, наш земляк, не раз отличался в боях с вражескими самолетами. Он придумал «кубанскую этажерку», смысл которой заключался в том, что наши самолеты вступали в бой на разной высоте и оп очереди заходили на противника с солнечной стороны, и имели преимущество перед противником. </vt:lpstr>
      <vt:lpstr>Александр Иванович Покрышкин совершил за время Великой Отечественной войны 600 боевых вылето, принял участие в 156 воздушных сражениях и сбил лично 59 вражеских самолетов. Он стал трижды героем Советского союза. </vt:lpstr>
      <vt:lpstr>Слайд 12</vt:lpstr>
      <vt:lpstr>Наравне с мужчинами в борьбе с врагом принимали участие и женщины. </vt:lpstr>
      <vt:lpstr>Слайд 14</vt:lpstr>
      <vt:lpstr>Слайд 15</vt:lpstr>
      <vt:lpstr>Слайд 16</vt:lpstr>
      <vt:lpstr>«НОЧНЫЕ ВЕДЬМЫ»</vt:lpstr>
      <vt:lpstr>Еще одного героя Великой Отечественной войны – Захара Артемовича Сорокина, называют «Кубанским Мересьевым».</vt:lpstr>
      <vt:lpstr>Победой Советской армии закончилась Великая Отечественная война, миллионы наших соотечественников потеряли своих близких. Лишь память о страшной войне, о героизме нашего народа, не допустит новых кровопролитных войн и сохранит мир во всем мире!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Леухина</cp:lastModifiedBy>
  <cp:revision>5</cp:revision>
  <dcterms:modified xsi:type="dcterms:W3CDTF">2018-11-12T04:12:16Z</dcterms:modified>
</cp:coreProperties>
</file>