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944215"/>
          </a:xfrm>
        </p:spPr>
        <p:txBody>
          <a:bodyPr/>
          <a:lstStyle/>
          <a:p>
            <a:r>
              <a:rPr lang="ru-RU" dirty="0" smtClean="0"/>
              <a:t>Родительское собрание</a:t>
            </a:r>
            <a:br>
              <a:rPr lang="ru-RU" dirty="0" smtClean="0"/>
            </a:br>
            <a:r>
              <a:rPr lang="ru-RU" dirty="0" smtClean="0"/>
              <a:t> в 8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Жизнь наших детей в наших руках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Классный руководитель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Харитонова А.С.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71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solidFill>
                  <a:srgbClr val="FF0000"/>
                </a:solidFill>
              </a:rPr>
              <a:t>СПАСИБО ЗА ВНИМАНИЕ.</a:t>
            </a:r>
            <a:endParaRPr lang="ru-RU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372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Статистика </a:t>
            </a:r>
            <a:r>
              <a:rPr lang="ru-RU" sz="3100" dirty="0"/>
              <a:t>несчастных случаев детей отмечает основные причины происшествий:</a:t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/>
              <a:t>недостаточный присмотр;</a:t>
            </a:r>
          </a:p>
          <a:p>
            <a:r>
              <a:rPr lang="ru-RU" dirty="0"/>
              <a:t>слабая воспитательная работа;</a:t>
            </a:r>
          </a:p>
          <a:p>
            <a:r>
              <a:rPr lang="ru-RU" dirty="0"/>
              <a:t>нехватка оборудованных площадок для игр;</a:t>
            </a:r>
          </a:p>
          <a:p>
            <a:r>
              <a:rPr lang="ru-RU" dirty="0"/>
              <a:t>нарушение ТБ на уроках физической культуры;</a:t>
            </a:r>
          </a:p>
          <a:p>
            <a:r>
              <a:rPr lang="ru-RU" dirty="0"/>
              <a:t>хранение опасных и ядовитых веществ в доступных местах;</a:t>
            </a:r>
          </a:p>
          <a:p>
            <a:r>
              <a:rPr lang="ru-RU" dirty="0"/>
              <a:t>отсутствие ограждений для предотвращения падений с высоты.</a:t>
            </a:r>
          </a:p>
        </p:txBody>
      </p:sp>
    </p:spTree>
    <p:extLst>
      <p:ext uri="{BB962C8B-B14F-4D97-AF65-F5344CB8AC3E}">
        <p14:creationId xmlns:p14="http://schemas.microsoft.com/office/powerpoint/2010/main" val="402421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Что такое безопасность в школе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Безопасность образовательного учреждения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это условия сохранения жизни и здоровья обучающихся, воспитанников и всех сотрудников от возможных несчастных случаев, пожаров, аварий и других чрезвычайных  ситуаций.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образовательного учреждения включает все виды безопасности: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Пожарную безопасность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Электрическую безопасность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Взрывобезопасность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Антитеррористическую безопасность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безопасности дорожного движения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Экологическую и радиационную безопасность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Безопасность в области охраны труда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5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Правила пожарной безопасности </a:t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600" dirty="0" smtClean="0">
                <a:solidFill>
                  <a:srgbClr val="FF0000"/>
                </a:solidFill>
              </a:rPr>
              <a:t>дома и в школе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При пожаре звони 01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Знай план эвакуации!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Обнаружив пожар, сообщи взрослым и следуй их указаниям!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Не паникуй!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Не ищи личные вещи!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53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err="1"/>
              <a:t>Экстреми́зм</a:t>
            </a:r>
            <a:r>
              <a:rPr lang="ru-RU" sz="2000" dirty="0"/>
              <a:t> (от лат. </a:t>
            </a:r>
            <a:r>
              <a:rPr lang="ru-RU" sz="2000" dirty="0" err="1"/>
              <a:t>extremus</a:t>
            </a:r>
            <a:r>
              <a:rPr lang="ru-RU" sz="2000" dirty="0"/>
              <a:t> — крайний, чрезмерный) — приверженность крайним взглядам, методам действий (обычно в политике). Экстремизму подвержены как отдельные люди, так и организации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Молодежный экстремизм </a:t>
            </a:r>
            <a:r>
              <a:rPr lang="ru-RU" dirty="0"/>
              <a:t>представляет собой особую форму активности молодых людей, которая выходит за рамки общепринятых норм, типов, форм поведения и направлена на разрушение социальной системы или какой-либо ее части. Такая активность является осознанной и имеет идеологическое обоснование либо в форме стройной идеологической концепции (национализм, фашизм, исламизм, </a:t>
            </a:r>
            <a:r>
              <a:rPr lang="ru-RU" dirty="0" smtClean="0"/>
              <a:t>и </a:t>
            </a:r>
            <a:r>
              <a:rPr lang="ru-RU" dirty="0"/>
              <a:t>т.д.)</a:t>
            </a:r>
          </a:p>
        </p:txBody>
      </p:sp>
    </p:spTree>
    <p:extLst>
      <p:ext uri="{BB962C8B-B14F-4D97-AF65-F5344CB8AC3E}">
        <p14:creationId xmlns:p14="http://schemas.microsoft.com/office/powerpoint/2010/main" val="223080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ПДД для школьников.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Три основных навыка </a:t>
            </a:r>
            <a:r>
              <a:rPr lang="ru-RU" sz="4000" dirty="0" smtClean="0"/>
              <a:t>поведения:</a:t>
            </a:r>
            <a:endParaRPr lang="ru-RU" sz="4000" dirty="0"/>
          </a:p>
          <a:p>
            <a:pPr marL="514350" indent="-514350">
              <a:buAutoNum type="arabicPeriod"/>
            </a:pPr>
            <a:r>
              <a:rPr lang="ru-RU" sz="4000" dirty="0" smtClean="0"/>
              <a:t>Навык сосредоточения внимания.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Навык наблюдения.</a:t>
            </a:r>
          </a:p>
          <a:p>
            <a:pPr marL="514350" indent="-514350">
              <a:buAutoNum type="arabicPeriod"/>
            </a:pPr>
            <a:r>
              <a:rPr lang="ru-RU" sz="4000" dirty="0" smtClean="0"/>
              <a:t>Навык самоконтроля.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1856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Детский травматизм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800" b="1" dirty="0"/>
              <a:t>Травматизм</a:t>
            </a:r>
            <a:r>
              <a:rPr lang="ru-RU" sz="1800" dirty="0"/>
              <a:t> – совокупность травм, полученных  при определенных обстоятельствах. Слово « травма»  (переводится как рана)    повреждение  в организме человека или животного, вызванное действием факторов внешней среды</a:t>
            </a:r>
            <a:r>
              <a:rPr lang="ru-RU" sz="1800" dirty="0" smtClean="0"/>
              <a:t>.</a:t>
            </a:r>
          </a:p>
          <a:p>
            <a:r>
              <a:rPr lang="ru-RU" sz="1800" dirty="0"/>
              <a:t>Чаще  травмы бывают у детей младшего школьного возраста (7-11 лет). </a:t>
            </a:r>
            <a:endParaRPr lang="ru-RU" sz="1800" dirty="0" smtClean="0"/>
          </a:p>
          <a:p>
            <a:r>
              <a:rPr lang="ru-RU" sz="1800" dirty="0" smtClean="0"/>
              <a:t>Травмы </a:t>
            </a:r>
            <a:r>
              <a:rPr lang="ru-RU" sz="1800" dirty="0"/>
              <a:t>у мальчиков бывают чаще(73,3%) , чем у девочек.  </a:t>
            </a:r>
            <a:endParaRPr lang="ru-RU" sz="1800" dirty="0" smtClean="0"/>
          </a:p>
          <a:p>
            <a:r>
              <a:rPr lang="ru-RU" sz="1800" dirty="0" smtClean="0"/>
              <a:t>Травмы </a:t>
            </a:r>
            <a:r>
              <a:rPr lang="ru-RU" sz="1800" dirty="0"/>
              <a:t>являются ведущей причиной смерти детей  старше трех лет. </a:t>
            </a:r>
            <a:endParaRPr lang="ru-RU" sz="1800" dirty="0" smtClean="0"/>
          </a:p>
          <a:p>
            <a:r>
              <a:rPr lang="ru-RU" sz="1800" dirty="0" smtClean="0"/>
              <a:t>От </a:t>
            </a:r>
            <a:r>
              <a:rPr lang="ru-RU" sz="1800" dirty="0"/>
              <a:t>травм и несчастных случаев умирает больше детей,  чем от детских инфекций. </a:t>
            </a:r>
            <a:endParaRPr lang="ru-RU" sz="1800" dirty="0" smtClean="0"/>
          </a:p>
          <a:p>
            <a:r>
              <a:rPr lang="ru-RU" sz="1800" dirty="0" smtClean="0"/>
              <a:t>В </a:t>
            </a:r>
            <a:r>
              <a:rPr lang="ru-RU" sz="1800" dirty="0"/>
              <a:t>России ежегодно от транспортных наездов погибает около 10000 детей, тонет до 3500 детей в год. </a:t>
            </a:r>
            <a:endParaRPr lang="ru-RU" sz="1800" dirty="0" smtClean="0"/>
          </a:p>
          <a:p>
            <a:r>
              <a:rPr lang="ru-RU" sz="1800" dirty="0" smtClean="0"/>
              <a:t>Ежегодно  </a:t>
            </a:r>
            <a:r>
              <a:rPr lang="ru-RU" sz="1800" dirty="0"/>
              <a:t>обращаются в травматические пункты свыше 500000 детей с различными травмами. </a:t>
            </a:r>
          </a:p>
          <a:p>
            <a:pPr marL="0" indent="0" algn="ctr">
              <a:buNone/>
            </a:pPr>
            <a:r>
              <a:rPr lang="ru-RU" sz="1800" dirty="0">
                <a:solidFill>
                  <a:srgbClr val="FF0000"/>
                </a:solidFill>
              </a:rPr>
              <a:t>Чаще смертельные  исходы (более 75%) встречаются у детей  с низкой успеваемостью, с негативным отношением к учебе. </a:t>
            </a:r>
          </a:p>
        </p:txBody>
      </p:sp>
    </p:spTree>
    <p:extLst>
      <p:ext uri="{BB962C8B-B14F-4D97-AF65-F5344CB8AC3E}">
        <p14:creationId xmlns:p14="http://schemas.microsoft.com/office/powerpoint/2010/main" val="175146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Памятка для родителей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r>
              <a:rPr lang="ru-RU" sz="4800" dirty="0"/>
              <a:t>1. Всегда </a:t>
            </a:r>
            <a:r>
              <a:rPr lang="ru-RU" sz="4800" dirty="0" smtClean="0"/>
              <a:t>спрашивайте куда идёт , </a:t>
            </a:r>
            <a:r>
              <a:rPr lang="ru-RU" sz="4800" dirty="0"/>
              <a:t>с кем и когда </a:t>
            </a:r>
            <a:r>
              <a:rPr lang="ru-RU" sz="4800" dirty="0" smtClean="0"/>
              <a:t>вернётся ваш ребёнок. </a:t>
            </a:r>
            <a:endParaRPr lang="ru-RU" sz="4800" dirty="0"/>
          </a:p>
          <a:p>
            <a:endParaRPr lang="ru-RU" sz="4800" dirty="0"/>
          </a:p>
          <a:p>
            <a:pPr marL="0" indent="0">
              <a:buNone/>
            </a:pPr>
            <a:r>
              <a:rPr lang="ru-RU" sz="4800" dirty="0"/>
              <a:t>2. Не </a:t>
            </a:r>
            <a:r>
              <a:rPr lang="ru-RU" sz="4800" dirty="0" smtClean="0"/>
              <a:t>отпускайте гулять в </a:t>
            </a:r>
            <a:r>
              <a:rPr lang="ru-RU" sz="4800" dirty="0"/>
              <a:t>тёмное время </a:t>
            </a:r>
            <a:r>
              <a:rPr lang="ru-RU" sz="4800" dirty="0" smtClean="0"/>
              <a:t>суток.</a:t>
            </a:r>
            <a:endParaRPr lang="ru-RU" sz="4800" dirty="0"/>
          </a:p>
          <a:p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3. </a:t>
            </a:r>
            <a:r>
              <a:rPr lang="ru-RU" sz="4800" dirty="0"/>
              <a:t>Не </a:t>
            </a:r>
            <a:r>
              <a:rPr lang="ru-RU" sz="4800" dirty="0" smtClean="0"/>
              <a:t>разрешайте одевать  </a:t>
            </a:r>
            <a:r>
              <a:rPr lang="ru-RU" sz="4800" dirty="0"/>
              <a:t>дорогие броские украшения, если </a:t>
            </a:r>
            <a:r>
              <a:rPr lang="ru-RU" sz="4800" dirty="0" smtClean="0"/>
              <a:t>ребёнок идёт гулять без взрослых.</a:t>
            </a:r>
            <a:endParaRPr lang="ru-RU" sz="4800" dirty="0"/>
          </a:p>
          <a:p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4. Не вешайте </a:t>
            </a:r>
            <a:r>
              <a:rPr lang="ru-RU" sz="4800" dirty="0"/>
              <a:t>ключи от квартиры на шею и </a:t>
            </a:r>
            <a:r>
              <a:rPr lang="ru-RU" sz="4800" dirty="0" smtClean="0"/>
              <a:t>не закрепляйте </a:t>
            </a:r>
            <a:r>
              <a:rPr lang="ru-RU" sz="4800" dirty="0"/>
              <a:t>их на поясе брюк, для этой цели лучше сделать специальный кармашек</a:t>
            </a:r>
            <a:r>
              <a:rPr lang="ru-RU" sz="4800" dirty="0" smtClean="0"/>
              <a:t>.</a:t>
            </a:r>
            <a:endParaRPr lang="ru-RU" sz="4800" dirty="0"/>
          </a:p>
          <a:p>
            <a:endParaRPr lang="ru-RU" sz="4800" dirty="0"/>
          </a:p>
          <a:p>
            <a:pPr marL="0" indent="0">
              <a:buNone/>
            </a:pPr>
            <a:r>
              <a:rPr lang="ru-RU" sz="4800" dirty="0" smtClean="0"/>
              <a:t>5. Проводите регулярные беседы с ребёнком о правилах поведения в общественных местах.</a:t>
            </a:r>
          </a:p>
          <a:p>
            <a:pPr marL="0" indent="0">
              <a:buNone/>
            </a:pPr>
            <a:endParaRPr lang="ru-RU" sz="4800" dirty="0" smtClean="0"/>
          </a:p>
          <a:p>
            <a:pPr marL="0" indent="0">
              <a:buNone/>
            </a:pPr>
            <a:r>
              <a:rPr lang="ru-RU" sz="4800" dirty="0" smtClean="0"/>
              <a:t>6. Будьте для своего ребёнка другом, не ругайте если он с вами делится «секретами друзей», а умейте советовать и находить нужные слова. Для него это очень важно!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57940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</a:rPr>
              <a:t>Безопасность в сети или параллельная реальность.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Официально </a:t>
            </a:r>
            <a:r>
              <a:rPr lang="ru-RU" dirty="0"/>
              <a:t>социальными сетями можно пользоваться только с </a:t>
            </a:r>
            <a:r>
              <a:rPr lang="ru-RU" dirty="0">
                <a:solidFill>
                  <a:srgbClr val="FF0000"/>
                </a:solidFill>
              </a:rPr>
              <a:t>14 </a:t>
            </a:r>
            <a:r>
              <a:rPr lang="ru-RU" dirty="0" smtClean="0">
                <a:solidFill>
                  <a:srgbClr val="FF0000"/>
                </a:solidFill>
              </a:rPr>
              <a:t>лет</a:t>
            </a:r>
            <a:r>
              <a:rPr lang="ru-RU" dirty="0" smtClean="0"/>
              <a:t>, но они </a:t>
            </a:r>
            <a:r>
              <a:rPr lang="ru-RU" dirty="0"/>
              <a:t>сознательно приписывают себе лишние годы при регистрации аккаунта.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Чтобы создать безопасность интернета для детей, нужно знать чем он </a:t>
            </a:r>
            <a:r>
              <a:rPr lang="ru-RU" dirty="0" smtClean="0"/>
              <a:t>опасен:</a:t>
            </a:r>
            <a:endParaRPr lang="ru-RU" dirty="0"/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Нежелательный </a:t>
            </a:r>
            <a:r>
              <a:rPr lang="ru-RU" dirty="0">
                <a:solidFill>
                  <a:srgbClr val="FF0000"/>
                </a:solidFill>
              </a:rPr>
              <a:t>контент.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Опасные </a:t>
            </a:r>
            <a:r>
              <a:rPr lang="ru-RU" dirty="0">
                <a:solidFill>
                  <a:srgbClr val="FF0000"/>
                </a:solidFill>
              </a:rPr>
              <a:t>знакомства.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Реальные </a:t>
            </a:r>
            <a:r>
              <a:rPr lang="ru-RU" dirty="0">
                <a:solidFill>
                  <a:srgbClr val="FF0000"/>
                </a:solidFill>
              </a:rPr>
              <a:t>встречи.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Азартные </a:t>
            </a:r>
            <a:r>
              <a:rPr lang="ru-RU" dirty="0">
                <a:solidFill>
                  <a:srgbClr val="FF0000"/>
                </a:solidFill>
              </a:rPr>
              <a:t>игры.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- Опасные </a:t>
            </a:r>
            <a:r>
              <a:rPr lang="ru-RU" dirty="0">
                <a:solidFill>
                  <a:srgbClr val="FF0000"/>
                </a:solidFill>
              </a:rPr>
              <a:t>вирусы и вредоносное ПО. </a:t>
            </a: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Э</a:t>
            </a:r>
            <a:r>
              <a:rPr lang="ru-RU" dirty="0" smtClean="0">
                <a:solidFill>
                  <a:srgbClr val="002060"/>
                </a:solidFill>
              </a:rPr>
              <a:t>то </a:t>
            </a:r>
            <a:r>
              <a:rPr lang="ru-RU" dirty="0">
                <a:solidFill>
                  <a:srgbClr val="002060"/>
                </a:solidFill>
              </a:rPr>
              <a:t>самые </a:t>
            </a:r>
            <a:r>
              <a:rPr lang="ru-RU" dirty="0" smtClean="0">
                <a:solidFill>
                  <a:srgbClr val="002060"/>
                </a:solidFill>
              </a:rPr>
              <a:t>важные проблемы, </a:t>
            </a:r>
            <a:r>
              <a:rPr lang="ru-RU" dirty="0">
                <a:solidFill>
                  <a:srgbClr val="002060"/>
                </a:solidFill>
              </a:rPr>
              <a:t>которые нужно исключать или контролировать чтобы создать безопасность интернета для детей.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329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586</Words>
  <Application>Microsoft Office PowerPoint</Application>
  <PresentationFormat>Экран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Родительское собрание  в 8 классе </vt:lpstr>
      <vt:lpstr> Статистика несчастных случаев детей отмечает основные причины происшествий: </vt:lpstr>
      <vt:lpstr>Что такое безопасность в школе?</vt:lpstr>
      <vt:lpstr>Правила пожарной безопасности  дома и в школе</vt:lpstr>
      <vt:lpstr>Экстреми́зм (от лат. extremus — крайний, чрезмерный) — приверженность крайним взглядам, методам действий (обычно в политике). Экстремизму подвержены как отдельные люди, так и организации</vt:lpstr>
      <vt:lpstr>ПДД для школьников.</vt:lpstr>
      <vt:lpstr>Детский травматизм</vt:lpstr>
      <vt:lpstr>Памятка для родителей</vt:lpstr>
      <vt:lpstr>Безопасность в сети или параллельная реальность.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 в 8 классе </dc:title>
  <dc:creator>Анастасия</dc:creator>
  <cp:lastModifiedBy>Анастасия</cp:lastModifiedBy>
  <cp:revision>12</cp:revision>
  <dcterms:created xsi:type="dcterms:W3CDTF">2019-04-08T18:04:06Z</dcterms:created>
  <dcterms:modified xsi:type="dcterms:W3CDTF">2019-04-15T21:01:41Z</dcterms:modified>
</cp:coreProperties>
</file>