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17281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08912" cy="1143000"/>
          </a:xfrm>
        </p:spPr>
        <p:txBody>
          <a:bodyPr>
            <a:prstTxWarp prst="textInflateTo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0800" b="1" spc="300" dirty="0" smtClean="0"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ARTICLES</a:t>
            </a:r>
            <a:endParaRPr lang="ru-RU" sz="10800" b="1" spc="300" dirty="0"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6570" y="-85496"/>
            <a:ext cx="381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ru-RU" sz="3600" dirty="0" smtClean="0">
                <a:solidFill>
                  <a:schemeClr val="bg1"/>
                </a:solidFill>
              </a:rPr>
              <a:t>/</a:t>
            </a:r>
            <a:r>
              <a:rPr lang="en-US" sz="3600" dirty="0" smtClean="0">
                <a:solidFill>
                  <a:schemeClr val="bg1"/>
                </a:solidFill>
              </a:rPr>
              <a:t>An   or</a:t>
            </a:r>
            <a:r>
              <a:rPr lang="ru-RU" sz="3600" dirty="0" smtClean="0">
                <a:solidFill>
                  <a:schemeClr val="bg1"/>
                </a:solidFill>
              </a:rPr>
              <a:t>    </a:t>
            </a:r>
            <a:r>
              <a:rPr lang="en-US" sz="3600" dirty="0" smtClean="0">
                <a:solidFill>
                  <a:schemeClr val="bg1"/>
                </a:solidFill>
              </a:rPr>
              <a:t>The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английском языке артикли делятся на </a:t>
            </a:r>
            <a:r>
              <a:rPr lang="ru-RU" sz="2400" b="1" dirty="0" smtClean="0"/>
              <a:t>две</a:t>
            </a:r>
            <a:r>
              <a:rPr lang="ru-RU" sz="2400" dirty="0" smtClean="0"/>
              <a:t> группы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724128" y="1576391"/>
            <a:ext cx="720080" cy="10605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62824"/>
            <a:ext cx="919782" cy="12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285293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ОПРЕДЕЛЁННЫЙ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51053" y="398560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a</a:t>
            </a:r>
            <a:r>
              <a:rPr lang="ru-RU" sz="4800" dirty="0" smtClean="0">
                <a:solidFill>
                  <a:srgbClr val="C00000"/>
                </a:solidFill>
              </a:rPr>
              <a:t>/</a:t>
            </a:r>
            <a:r>
              <a:rPr lang="en-US" sz="4800" dirty="0" smtClean="0">
                <a:solidFill>
                  <a:srgbClr val="C00000"/>
                </a:solidFill>
              </a:rPr>
              <a:t>an                     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15719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933048"/>
            <a:ext cx="1584176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48"/>
            <a:ext cx="16224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>
            <a:stCxn id="13" idx="2"/>
          </p:cNvCxnSpPr>
          <p:nvPr/>
        </p:nvCxnSpPr>
        <p:spPr>
          <a:xfrm>
            <a:off x="2123728" y="4869152"/>
            <a:ext cx="0" cy="1080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82" y="4907773"/>
            <a:ext cx="555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14" y="-171400"/>
            <a:ext cx="34559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438690" y="2860455"/>
            <a:ext cx="4011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НЕОПРЕДЕЛЕННЫЙ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40735" y="4004911"/>
            <a:ext cx="1233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the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2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-2738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Когда употребляется артикль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bg1"/>
                </a:solidFill>
              </a:rPr>
              <a:t>an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84118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употребляется с </a:t>
            </a:r>
            <a:r>
              <a:rPr lang="ru-RU" sz="1600" b="1" dirty="0" smtClean="0"/>
              <a:t>исчисляемыми</a:t>
            </a:r>
            <a:r>
              <a:rPr lang="ru-RU" sz="1600" dirty="0" smtClean="0"/>
              <a:t> существительными в </a:t>
            </a:r>
            <a:r>
              <a:rPr lang="ru-RU" sz="1600" b="1" dirty="0" smtClean="0"/>
              <a:t>единственном  числе </a:t>
            </a:r>
            <a:r>
              <a:rPr lang="ru-RU" sz="1600" dirty="0" smtClean="0"/>
              <a:t>для обозначения неизвестных раннее, неупомянутых, предметов, лиц и т.д. или в значение </a:t>
            </a:r>
            <a:r>
              <a:rPr lang="ru-RU" sz="1600" b="1" dirty="0" smtClean="0"/>
              <a:t>ОДИН</a:t>
            </a:r>
            <a:endParaRPr lang="ru-RU" sz="16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656410" y="527634"/>
            <a:ext cx="1435239" cy="1279481"/>
          </a:xfrm>
          <a:custGeom>
            <a:avLst/>
            <a:gdLst>
              <a:gd name="connsiteX0" fmla="*/ 0 w 1210794"/>
              <a:gd name="connsiteY0" fmla="*/ 415500 h 830999"/>
              <a:gd name="connsiteX1" fmla="*/ 605397 w 1210794"/>
              <a:gd name="connsiteY1" fmla="*/ 0 h 830999"/>
              <a:gd name="connsiteX2" fmla="*/ 1210794 w 1210794"/>
              <a:gd name="connsiteY2" fmla="*/ 415500 h 830999"/>
              <a:gd name="connsiteX3" fmla="*/ 605397 w 1210794"/>
              <a:gd name="connsiteY3" fmla="*/ 831000 h 830999"/>
              <a:gd name="connsiteX4" fmla="*/ 0 w 1210794"/>
              <a:gd name="connsiteY4" fmla="*/ 415500 h 8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794" h="830999">
                <a:moveTo>
                  <a:pt x="0" y="415500"/>
                </a:moveTo>
                <a:cubicBezTo>
                  <a:pt x="0" y="186026"/>
                  <a:pt x="271045" y="0"/>
                  <a:pt x="605397" y="0"/>
                </a:cubicBezTo>
                <a:cubicBezTo>
                  <a:pt x="939749" y="0"/>
                  <a:pt x="1210794" y="186026"/>
                  <a:pt x="1210794" y="415500"/>
                </a:cubicBezTo>
                <a:cubicBezTo>
                  <a:pt x="1210794" y="644974"/>
                  <a:pt x="939749" y="831000"/>
                  <a:pt x="605397" y="831000"/>
                </a:cubicBezTo>
                <a:cubicBezTo>
                  <a:pt x="271045" y="831000"/>
                  <a:pt x="0" y="644974"/>
                  <a:pt x="0" y="41550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657" tIns="154140" rIns="210658" bIns="15414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kern="1200" dirty="0" smtClean="0"/>
              <a:t>A/An</a:t>
            </a:r>
            <a:r>
              <a:rPr lang="en-US" sz="2400" kern="1200" dirty="0" smtClean="0"/>
              <a:t> </a:t>
            </a:r>
            <a:endParaRPr lang="ru-RU" sz="2400" kern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0112" y="2968494"/>
            <a:ext cx="4248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Артикль </a:t>
            </a:r>
            <a:r>
              <a:rPr lang="ru-RU" sz="2000" b="1" dirty="0">
                <a:solidFill>
                  <a:schemeClr val="accent1"/>
                </a:solidFill>
              </a:rPr>
              <a:t>А</a:t>
            </a:r>
            <a:r>
              <a:rPr lang="ru-RU" sz="1600" dirty="0" smtClean="0"/>
              <a:t> </a:t>
            </a:r>
            <a:r>
              <a:rPr lang="ru-RU" sz="1600" dirty="0"/>
              <a:t>используется перед словами, которые начинаются с </a:t>
            </a:r>
            <a:r>
              <a:rPr lang="ru-RU" sz="1600" b="1" dirty="0"/>
              <a:t>согласного</a:t>
            </a:r>
            <a:r>
              <a:rPr lang="ru-RU" sz="1600" dirty="0"/>
              <a:t> звука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4828" y="3030050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Артикль </a:t>
            </a:r>
            <a:r>
              <a:rPr lang="ru-RU" sz="1600" b="1" dirty="0" smtClean="0">
                <a:solidFill>
                  <a:schemeClr val="accent1"/>
                </a:solidFill>
              </a:rPr>
              <a:t>А</a:t>
            </a:r>
            <a:r>
              <a:rPr lang="en-US" sz="1600" b="1" dirty="0" smtClean="0">
                <a:solidFill>
                  <a:schemeClr val="accent1"/>
                </a:solidFill>
              </a:rPr>
              <a:t>n</a:t>
            </a:r>
            <a:r>
              <a:rPr lang="ru-RU" sz="1600" dirty="0" smtClean="0"/>
              <a:t> используется перед словами, которые начинаются</a:t>
            </a:r>
            <a:r>
              <a:rPr lang="en-US" sz="1600" dirty="0" smtClean="0"/>
              <a:t> </a:t>
            </a:r>
            <a:r>
              <a:rPr lang="ru-RU" sz="1600" dirty="0"/>
              <a:t>с </a:t>
            </a:r>
            <a:r>
              <a:rPr lang="ru-RU" sz="1600" b="1" dirty="0" smtClean="0"/>
              <a:t>гласного</a:t>
            </a:r>
            <a:r>
              <a:rPr lang="ru-RU" sz="1600" dirty="0" smtClean="0"/>
              <a:t> звука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350232"/>
            <a:ext cx="1120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</a:rPr>
              <a:t>А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4828" y="4350231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</a:rPr>
              <a:t>А</a:t>
            </a:r>
            <a:r>
              <a:rPr lang="en-US" sz="6000" b="1" dirty="0" smtClean="0">
                <a:solidFill>
                  <a:schemeClr val="accent1"/>
                </a:solidFill>
              </a:rPr>
              <a:t>n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4005064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B</a:t>
            </a:r>
            <a:r>
              <a:rPr lang="en-US" sz="2800" dirty="0" smtClean="0"/>
              <a:t>ook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C</a:t>
            </a:r>
            <a:r>
              <a:rPr lang="en-US" sz="2800" dirty="0" smtClean="0"/>
              <a:t>at 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R</a:t>
            </a:r>
            <a:r>
              <a:rPr lang="en-US" sz="2800" dirty="0" smtClean="0"/>
              <a:t>uler 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P</a:t>
            </a:r>
            <a:r>
              <a:rPr lang="en-US" sz="2800" dirty="0" smtClean="0"/>
              <a:t>encil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B</a:t>
            </a:r>
            <a:r>
              <a:rPr lang="en-US" sz="2800" dirty="0" smtClean="0"/>
              <a:t>ird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12688" y="4005063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O</a:t>
            </a:r>
            <a:r>
              <a:rPr lang="en-US" sz="2800" dirty="0" smtClean="0"/>
              <a:t>range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U</a:t>
            </a:r>
            <a:r>
              <a:rPr lang="en-US" sz="2800" dirty="0" smtClean="0"/>
              <a:t>mbrella 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E</a:t>
            </a:r>
            <a:r>
              <a:rPr lang="en-US" sz="2800" dirty="0" smtClean="0"/>
              <a:t>gg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E</a:t>
            </a:r>
            <a:r>
              <a:rPr lang="en-US" sz="2800" dirty="0" smtClean="0"/>
              <a:t>lephant  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A</a:t>
            </a:r>
            <a:r>
              <a:rPr lang="en-US" sz="2800" dirty="0" smtClean="0"/>
              <a:t>pple 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410" y="1807115"/>
            <a:ext cx="780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Оно также может употребляться с существительными, обозначающими </a:t>
            </a:r>
            <a:r>
              <a:rPr lang="ru-RU" sz="1600" b="1" dirty="0" smtClean="0"/>
              <a:t>имена</a:t>
            </a:r>
            <a:r>
              <a:rPr lang="ru-RU" sz="1600" dirty="0" smtClean="0"/>
              <a:t>, </a:t>
            </a:r>
            <a:r>
              <a:rPr lang="ru-RU" sz="1600" b="1" dirty="0" smtClean="0"/>
              <a:t>единицы валюты(</a:t>
            </a:r>
            <a:r>
              <a:rPr lang="en-US" sz="1600" b="1" dirty="0" smtClean="0">
                <a:solidFill>
                  <a:schemeClr val="accent1"/>
                </a:solidFill>
              </a:rPr>
              <a:t>a</a:t>
            </a:r>
            <a:r>
              <a:rPr lang="en-US" sz="1600" dirty="0" smtClean="0"/>
              <a:t> pound</a:t>
            </a:r>
            <a:r>
              <a:rPr lang="ru-RU" sz="1600" dirty="0" smtClean="0"/>
              <a:t>), </a:t>
            </a:r>
            <a:r>
              <a:rPr lang="ru-RU" sz="1600" b="1" dirty="0" smtClean="0"/>
              <a:t>дроби</a:t>
            </a:r>
            <a:r>
              <a:rPr lang="ru-RU" sz="1600" dirty="0" smtClean="0"/>
              <a:t> (</a:t>
            </a:r>
            <a:r>
              <a:rPr lang="en-US" sz="1600" b="1" dirty="0" smtClean="0">
                <a:solidFill>
                  <a:schemeClr val="accent1"/>
                </a:solidFill>
              </a:rPr>
              <a:t>a</a:t>
            </a:r>
            <a:r>
              <a:rPr lang="en-US" sz="1600" dirty="0" smtClean="0"/>
              <a:t> third</a:t>
            </a:r>
            <a:r>
              <a:rPr lang="ru-RU" sz="1600" dirty="0" smtClean="0"/>
              <a:t>), </a:t>
            </a:r>
            <a:r>
              <a:rPr lang="ru-RU" sz="1600" b="1" dirty="0" smtClean="0"/>
              <a:t>единицы меры</a:t>
            </a:r>
            <a:r>
              <a:rPr lang="en-US" sz="1600" dirty="0"/>
              <a:t> </a:t>
            </a:r>
            <a:r>
              <a:rPr lang="ru-RU" sz="1600" dirty="0" smtClean="0"/>
              <a:t>и </a:t>
            </a:r>
            <a:r>
              <a:rPr lang="ru-RU" sz="1600" b="1" dirty="0" smtClean="0"/>
              <a:t>веса/длины</a:t>
            </a:r>
            <a:r>
              <a:rPr lang="ru-RU" sz="1600" dirty="0" smtClean="0"/>
              <a:t> (</a:t>
            </a:r>
            <a:r>
              <a:rPr lang="en-US" sz="1600" b="1" dirty="0" smtClean="0">
                <a:solidFill>
                  <a:schemeClr val="accent1"/>
                </a:solidFill>
              </a:rPr>
              <a:t>a</a:t>
            </a:r>
            <a:r>
              <a:rPr lang="en-US" sz="1600" dirty="0" smtClean="0"/>
              <a:t> mile</a:t>
            </a:r>
            <a:r>
              <a:rPr lang="ru-RU" sz="1600" dirty="0" smtClean="0"/>
              <a:t>), с названиями некоторых </a:t>
            </a:r>
            <a:r>
              <a:rPr lang="ru-RU" sz="1600" b="1" dirty="0" smtClean="0"/>
              <a:t>заболеваний</a:t>
            </a:r>
            <a:r>
              <a:rPr lang="ru-RU" sz="1600" dirty="0" smtClean="0"/>
              <a:t> (</a:t>
            </a:r>
            <a:r>
              <a:rPr lang="en-US" sz="1600" b="1" dirty="0" smtClean="0">
                <a:solidFill>
                  <a:schemeClr val="accent1"/>
                </a:solidFill>
              </a:rPr>
              <a:t>a</a:t>
            </a:r>
            <a:r>
              <a:rPr lang="en-US" sz="1600" dirty="0" smtClean="0"/>
              <a:t> headache, </a:t>
            </a:r>
            <a:r>
              <a:rPr lang="en-US" sz="1600" b="1" dirty="0" smtClean="0">
                <a:solidFill>
                  <a:schemeClr val="accent1"/>
                </a:solidFill>
              </a:rPr>
              <a:t>a</a:t>
            </a:r>
            <a:r>
              <a:rPr lang="en-US" sz="1600" dirty="0" smtClean="0"/>
              <a:t> stomachache… </a:t>
            </a:r>
            <a:r>
              <a:rPr lang="ru-RU" sz="1600" b="1" dirty="0" smtClean="0">
                <a:solidFill>
                  <a:schemeClr val="accent1"/>
                </a:solidFill>
              </a:rPr>
              <a:t>НО</a:t>
            </a:r>
            <a:r>
              <a:rPr lang="ru-RU" sz="1600" dirty="0" smtClean="0"/>
              <a:t> есть </a:t>
            </a:r>
            <a:r>
              <a:rPr lang="ru-RU" sz="1600" b="1" dirty="0" smtClean="0"/>
              <a:t>исключение</a:t>
            </a:r>
            <a:r>
              <a:rPr lang="ru-RU" sz="1600" dirty="0" smtClean="0"/>
              <a:t> :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6600"/>
                </a:solidFill>
              </a:rPr>
              <a:t>flu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006600"/>
                </a:solidFill>
              </a:rPr>
              <a:t>pneumonia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006600"/>
                </a:solidFill>
              </a:rPr>
              <a:t>tonsillitis</a:t>
            </a:r>
            <a:r>
              <a:rPr lang="en-US" sz="1600" dirty="0" smtClean="0"/>
              <a:t>…</a:t>
            </a:r>
            <a:r>
              <a:rPr lang="ru-RU" sz="1600" dirty="0" smtClean="0"/>
              <a:t> 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76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1091" y="244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example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9115" y="1124744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</a:t>
            </a:r>
            <a:r>
              <a:rPr lang="en-US" sz="3600" dirty="0" smtClean="0"/>
              <a:t>I </a:t>
            </a:r>
            <a:r>
              <a:rPr lang="en-US" sz="3600" dirty="0"/>
              <a:t>have </a:t>
            </a:r>
            <a:r>
              <a:rPr lang="en-US" sz="3600" b="1" dirty="0" smtClean="0">
                <a:solidFill>
                  <a:schemeClr val="accent1"/>
                </a:solidFill>
              </a:rPr>
              <a:t>an </a:t>
            </a:r>
            <a:r>
              <a:rPr lang="en-US" sz="3600" u="sng" dirty="0" smtClean="0"/>
              <a:t>umbrella</a:t>
            </a:r>
          </a:p>
          <a:p>
            <a:endParaRPr lang="en-US" sz="3600" u="sng" dirty="0"/>
          </a:p>
          <a:p>
            <a:r>
              <a:rPr lang="ru-RU" sz="3600" dirty="0" smtClean="0"/>
              <a:t>               </a:t>
            </a:r>
            <a:r>
              <a:rPr lang="en-US" sz="3600" dirty="0" smtClean="0"/>
              <a:t>This </a:t>
            </a:r>
            <a:r>
              <a:rPr lang="en-US" sz="3600" dirty="0"/>
              <a:t>is </a:t>
            </a:r>
            <a:r>
              <a:rPr lang="en-US" sz="3600" b="1" dirty="0">
                <a:solidFill>
                  <a:schemeClr val="accent1"/>
                </a:solidFill>
              </a:rPr>
              <a:t>a</a:t>
            </a:r>
            <a:r>
              <a:rPr lang="en-US" sz="3600" dirty="0"/>
              <a:t> </a:t>
            </a:r>
            <a:r>
              <a:rPr lang="en-US" sz="3600" u="sng" dirty="0" smtClean="0"/>
              <a:t>dog</a:t>
            </a:r>
          </a:p>
          <a:p>
            <a:endParaRPr lang="ru-RU" sz="3600" u="sng" dirty="0" smtClean="0"/>
          </a:p>
          <a:p>
            <a:r>
              <a:rPr lang="en-US" sz="3600" dirty="0"/>
              <a:t>It’s </a:t>
            </a:r>
            <a:r>
              <a:rPr lang="en-US" sz="3600" b="1" dirty="0">
                <a:solidFill>
                  <a:schemeClr val="accent1"/>
                </a:solidFill>
              </a:rPr>
              <a:t>an</a:t>
            </a:r>
            <a:r>
              <a:rPr lang="en-US" sz="3600" dirty="0"/>
              <a:t> </a:t>
            </a:r>
            <a:r>
              <a:rPr lang="en-US" sz="3600" u="sng" dirty="0" smtClean="0"/>
              <a:t>eraser</a:t>
            </a:r>
          </a:p>
          <a:p>
            <a:endParaRPr lang="en-US" sz="3600" dirty="0" smtClean="0"/>
          </a:p>
          <a:p>
            <a:r>
              <a:rPr lang="ru-RU" sz="3600" dirty="0" smtClean="0"/>
              <a:t>                </a:t>
            </a:r>
            <a:r>
              <a:rPr lang="en-US" sz="3600" dirty="0" smtClean="0"/>
              <a:t>It’s </a:t>
            </a:r>
            <a:r>
              <a:rPr lang="en-US" sz="3600" b="1" dirty="0">
                <a:solidFill>
                  <a:schemeClr val="accent1"/>
                </a:solidFill>
              </a:rPr>
              <a:t>an</a:t>
            </a:r>
            <a:r>
              <a:rPr lang="en-US" sz="3600" dirty="0"/>
              <a:t> </a:t>
            </a:r>
            <a:r>
              <a:rPr lang="en-US" sz="3600" u="sng" dirty="0" smtClean="0"/>
              <a:t>apple</a:t>
            </a:r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r>
              <a:rPr lang="ru-RU" sz="3600" dirty="0" smtClean="0"/>
              <a:t>  </a:t>
            </a:r>
            <a:r>
              <a:rPr lang="en-US" sz="3600" dirty="0" smtClean="0"/>
              <a:t>It’s </a:t>
            </a:r>
            <a:r>
              <a:rPr lang="en-US" sz="3600" b="1" dirty="0">
                <a:solidFill>
                  <a:schemeClr val="accent1"/>
                </a:solidFill>
              </a:rPr>
              <a:t>a</a:t>
            </a:r>
            <a:r>
              <a:rPr lang="en-US" sz="3600" dirty="0"/>
              <a:t> </a:t>
            </a:r>
            <a:r>
              <a:rPr lang="en-US" sz="3600" u="sng" dirty="0"/>
              <a:t>student’s </a:t>
            </a:r>
            <a:r>
              <a:rPr lang="en-US" sz="3600" u="sng" dirty="0" smtClean="0"/>
              <a:t>book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2020" y="868882"/>
            <a:ext cx="1988788" cy="160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17" y="1673422"/>
            <a:ext cx="1999091" cy="199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07" y="2907816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4444" l="9971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53066"/>
            <a:ext cx="3702594" cy="228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09" y="4044927"/>
            <a:ext cx="1566774" cy="22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4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-97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Practice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92896"/>
            <a:ext cx="8280920" cy="45243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) 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r>
              <a:rPr lang="en-US" sz="3600" dirty="0" smtClean="0"/>
              <a:t> umbrella</a:t>
            </a:r>
          </a:p>
          <a:p>
            <a:r>
              <a:rPr lang="en-US" sz="3600" dirty="0" smtClean="0"/>
              <a:t>2)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r>
              <a:rPr lang="en-US" sz="3600" dirty="0" smtClean="0"/>
              <a:t>  idea</a:t>
            </a:r>
            <a:r>
              <a:rPr lang="ru-RU" sz="3600" dirty="0" smtClean="0"/>
              <a:t> </a:t>
            </a:r>
            <a:endParaRPr lang="en-US" sz="3600" dirty="0"/>
          </a:p>
          <a:p>
            <a:r>
              <a:rPr lang="en-US" sz="3600" dirty="0" smtClean="0"/>
              <a:t>3) 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r>
              <a:rPr lang="en-US" sz="3600" dirty="0" smtClean="0"/>
              <a:t> spider</a:t>
            </a:r>
            <a:r>
              <a:rPr lang="ru-RU" sz="3600" dirty="0" smtClean="0"/>
              <a:t>  </a:t>
            </a:r>
            <a:endParaRPr lang="en-US" sz="3600" dirty="0"/>
          </a:p>
          <a:p>
            <a:r>
              <a:rPr lang="en-US" sz="3600" dirty="0" smtClean="0"/>
              <a:t>4) </a:t>
            </a:r>
            <a:r>
              <a:rPr lang="en-US" sz="3600" dirty="0">
                <a:solidFill>
                  <a:schemeClr val="bg1"/>
                </a:solidFill>
              </a:rPr>
              <a:t>…</a:t>
            </a:r>
            <a:r>
              <a:rPr lang="en-US" sz="3600" dirty="0"/>
              <a:t> </a:t>
            </a:r>
            <a:r>
              <a:rPr lang="en-US" sz="3600" dirty="0" smtClean="0"/>
              <a:t>extra </a:t>
            </a:r>
            <a:r>
              <a:rPr lang="en-US" sz="3600" dirty="0"/>
              <a:t>cookie</a:t>
            </a:r>
          </a:p>
          <a:p>
            <a:r>
              <a:rPr lang="en-US" sz="3600" dirty="0" smtClean="0"/>
              <a:t>5) </a:t>
            </a:r>
            <a:r>
              <a:rPr lang="en-US" sz="3600" dirty="0">
                <a:solidFill>
                  <a:schemeClr val="bg1"/>
                </a:solidFill>
              </a:rPr>
              <a:t>…</a:t>
            </a:r>
            <a:r>
              <a:rPr lang="en-US" sz="3600" dirty="0"/>
              <a:t> </a:t>
            </a:r>
            <a:r>
              <a:rPr lang="en-US" sz="3600" dirty="0" smtClean="0"/>
              <a:t>toothbrush</a:t>
            </a:r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  <a:p>
            <a:r>
              <a:rPr lang="en-US" sz="3600" dirty="0" smtClean="0"/>
              <a:t>6) 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r>
              <a:rPr lang="en-US" sz="3600" dirty="0" smtClean="0"/>
              <a:t> earphone</a:t>
            </a:r>
          </a:p>
          <a:p>
            <a:r>
              <a:rPr lang="en-US" sz="3600" dirty="0" smtClean="0"/>
              <a:t>7) </a:t>
            </a:r>
            <a:r>
              <a:rPr lang="en-US" sz="3600" dirty="0">
                <a:solidFill>
                  <a:schemeClr val="bg1"/>
                </a:solidFill>
              </a:rPr>
              <a:t>…</a:t>
            </a:r>
            <a:r>
              <a:rPr lang="en-US" sz="3600" dirty="0"/>
              <a:t> amazing </a:t>
            </a:r>
            <a:r>
              <a:rPr lang="en-US" sz="3600" dirty="0" smtClean="0"/>
              <a:t>film</a:t>
            </a:r>
            <a:r>
              <a:rPr lang="ru-RU" sz="3600" dirty="0" smtClean="0"/>
              <a:t> </a:t>
            </a:r>
            <a:r>
              <a:rPr lang="en-US" sz="3600" dirty="0" smtClean="0"/>
              <a:t>8) 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r>
              <a:rPr lang="en-US" sz="3600" dirty="0" smtClean="0"/>
              <a:t> octopus</a:t>
            </a:r>
          </a:p>
          <a:p>
            <a:r>
              <a:rPr lang="en-US" sz="3600" dirty="0" smtClean="0"/>
              <a:t>9) 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r>
              <a:rPr lang="en-US" sz="3600" dirty="0" smtClean="0"/>
              <a:t> minute</a:t>
            </a:r>
            <a:r>
              <a:rPr lang="ru-RU" sz="3600" dirty="0" smtClean="0"/>
              <a:t> </a:t>
            </a:r>
          </a:p>
          <a:p>
            <a:r>
              <a:rPr lang="en-US" sz="3600" dirty="0" smtClean="0"/>
              <a:t>10) </a:t>
            </a:r>
            <a:r>
              <a:rPr lang="en-US" sz="3600" dirty="0">
                <a:solidFill>
                  <a:schemeClr val="bg1"/>
                </a:solidFill>
              </a:rPr>
              <a:t>…</a:t>
            </a:r>
            <a:r>
              <a:rPr lang="en-US" sz="3600" dirty="0"/>
              <a:t> question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505239"/>
            <a:ext cx="900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An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An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A</a:t>
            </a:r>
            <a:endParaRPr lang="en-US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An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A</a:t>
            </a:r>
            <a:endParaRPr lang="en-US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endParaRPr lang="ru-RU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004" y="2544266"/>
            <a:ext cx="1548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An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An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An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A</a:t>
            </a:r>
            <a:endParaRPr lang="en-US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en-US" sz="3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A</a:t>
            </a:r>
            <a:endParaRPr lang="en-US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581338" y="614996"/>
            <a:ext cx="2412268" cy="1234682"/>
          </a:xfrm>
          <a:prstGeom prst="cloudCallout">
            <a:avLst>
              <a:gd name="adj1" fmla="val -75171"/>
              <a:gd name="adj2" fmla="val 14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20133" y="692696"/>
            <a:ext cx="213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 or </a:t>
            </a:r>
            <a:r>
              <a:rPr lang="en-US" sz="4800" b="1" dirty="0" smtClean="0">
                <a:solidFill>
                  <a:schemeClr val="bg1"/>
                </a:solidFill>
              </a:rPr>
              <a:t>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3" b="100000" l="0" r="100000">
                        <a14:foregroundMark x1="23802" y1="95543" x2="70767" y2="94514"/>
                        <a14:foregroundMark x1="70767" y1="95771" x2="9265" y2="98629"/>
                        <a14:foregroundMark x1="89137" y1="97371" x2="66773" y2="97829"/>
                        <a14:foregroundMark x1="68530" y1="95543" x2="23482" y2="94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2"/>
            <a:ext cx="1818121" cy="254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2" y="4189971"/>
            <a:ext cx="2079358" cy="190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5270" y="-71537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Когда употребляется </a:t>
            </a:r>
            <a:r>
              <a:rPr lang="ru-RU" sz="1600" dirty="0" smtClean="0">
                <a:solidFill>
                  <a:schemeClr val="bg1"/>
                </a:solidFill>
              </a:rPr>
              <a:t>артикль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    </a:t>
            </a:r>
            <a:r>
              <a:rPr lang="en-US" sz="2400" b="1" dirty="0" smtClean="0">
                <a:solidFill>
                  <a:schemeClr val="bg1"/>
                </a:solidFill>
              </a:rPr>
              <a:t>The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3" y="588847"/>
            <a:ext cx="14573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3011" y="881017"/>
            <a:ext cx="108012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8102" y="636349"/>
            <a:ext cx="6607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употребляется с </a:t>
            </a:r>
            <a:r>
              <a:rPr lang="ru-RU" sz="1400" dirty="0" smtClean="0"/>
              <a:t>существительными </a:t>
            </a:r>
            <a:r>
              <a:rPr lang="ru-RU" sz="1400" dirty="0"/>
              <a:t>в </a:t>
            </a:r>
            <a:r>
              <a:rPr lang="ru-RU" sz="1400" b="1" dirty="0" smtClean="0"/>
              <a:t>единственном</a:t>
            </a:r>
            <a:r>
              <a:rPr lang="ru-RU" sz="1400" dirty="0" smtClean="0"/>
              <a:t> и </a:t>
            </a:r>
            <a:r>
              <a:rPr lang="ru-RU" sz="1400" b="1" dirty="0" smtClean="0"/>
              <a:t>множественном</a:t>
            </a:r>
            <a:r>
              <a:rPr lang="ru-RU" sz="1400" dirty="0" smtClean="0"/>
              <a:t> числе, как с </a:t>
            </a:r>
            <a:r>
              <a:rPr lang="ru-RU" sz="1400" b="1" dirty="0" smtClean="0"/>
              <a:t>исчисляемыми</a:t>
            </a:r>
            <a:r>
              <a:rPr lang="ru-RU" sz="1400" dirty="0" smtClean="0"/>
              <a:t> так и с </a:t>
            </a:r>
            <a:r>
              <a:rPr lang="ru-RU" sz="1400" b="1" dirty="0" smtClean="0"/>
              <a:t>неисчисляемыми</a:t>
            </a:r>
            <a:r>
              <a:rPr lang="ru-RU" sz="1400" dirty="0" smtClean="0"/>
              <a:t>, если они упомянуты раннее или из контекста ясно, о ком/чем идет речь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6301" y="1493544"/>
            <a:ext cx="3273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The</a:t>
            </a:r>
            <a:r>
              <a:rPr lang="en-US" sz="2000" dirty="0"/>
              <a:t> </a:t>
            </a:r>
            <a:r>
              <a:rPr lang="en-US" sz="2000" u="sng" dirty="0"/>
              <a:t>student</a:t>
            </a:r>
            <a:r>
              <a:rPr lang="en-US" sz="2000" dirty="0"/>
              <a:t> is very clever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6142" y="1932313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1.При </a:t>
            </a:r>
            <a:r>
              <a:rPr lang="ru-RU" sz="1600" b="1" dirty="0"/>
              <a:t>повторном </a:t>
            </a:r>
            <a:r>
              <a:rPr lang="ru-RU" sz="1600" b="1" dirty="0" smtClean="0"/>
              <a:t>упоминании</a:t>
            </a:r>
          </a:p>
          <a:p>
            <a:r>
              <a:rPr lang="en-US" sz="1600" dirty="0"/>
              <a:t>I’ve seen a new film. </a:t>
            </a:r>
            <a:r>
              <a:rPr lang="en-US" sz="1600" b="1" dirty="0">
                <a:solidFill>
                  <a:schemeClr val="accent1"/>
                </a:solidFill>
              </a:rPr>
              <a:t>The</a:t>
            </a:r>
            <a:r>
              <a:rPr lang="en-US" sz="1600" dirty="0"/>
              <a:t> film is </a:t>
            </a:r>
            <a:r>
              <a:rPr lang="en-US" sz="1600" dirty="0" smtClean="0"/>
              <a:t>called</a:t>
            </a:r>
            <a:r>
              <a:rPr lang="ru-RU" sz="1600" dirty="0"/>
              <a:t> </a:t>
            </a:r>
            <a:r>
              <a:rPr lang="ru-RU" sz="1600" dirty="0" smtClean="0"/>
              <a:t>«</a:t>
            </a:r>
            <a:r>
              <a:rPr lang="en-US" sz="1600" dirty="0" smtClean="0"/>
              <a:t>Alone At Home</a:t>
            </a:r>
            <a:r>
              <a:rPr lang="ru-RU" sz="1600" dirty="0" smtClean="0"/>
              <a:t>»</a:t>
            </a:r>
          </a:p>
          <a:p>
            <a:r>
              <a:rPr lang="ru-RU" sz="1600" b="1" dirty="0" smtClean="0"/>
              <a:t>2.Когда речь </a:t>
            </a:r>
            <a:r>
              <a:rPr lang="ru-RU" sz="1600" b="1" dirty="0"/>
              <a:t>идет о чем-то известном, о чем-то </a:t>
            </a:r>
            <a:r>
              <a:rPr lang="ru-RU" sz="1600" b="1" dirty="0" smtClean="0"/>
              <a:t>конкретном</a:t>
            </a:r>
            <a:endParaRPr lang="ru-RU" sz="1600" dirty="0" smtClean="0"/>
          </a:p>
          <a:p>
            <a:r>
              <a:rPr lang="en-US" sz="1600" b="1" dirty="0">
                <a:solidFill>
                  <a:schemeClr val="accent1"/>
                </a:solidFill>
              </a:rPr>
              <a:t>The</a:t>
            </a:r>
            <a:r>
              <a:rPr lang="en-US" sz="1600" dirty="0"/>
              <a:t> girl in red is my </a:t>
            </a:r>
            <a:r>
              <a:rPr lang="en-US" sz="1600" dirty="0" smtClean="0"/>
              <a:t>friend</a:t>
            </a:r>
            <a:endParaRPr lang="ru-RU" sz="1600" dirty="0" smtClean="0"/>
          </a:p>
          <a:p>
            <a:r>
              <a:rPr lang="ru-RU" sz="1600" b="1" dirty="0" smtClean="0"/>
              <a:t>3.Когда речь идет об островах, пустынях, музыкальных инструментах, фамилиях, исторические события и т.д.</a:t>
            </a:r>
          </a:p>
          <a:p>
            <a:r>
              <a:rPr lang="en-US" sz="1600" dirty="0" smtClean="0"/>
              <a:t>He plays </a:t>
            </a:r>
            <a:r>
              <a:rPr lang="en-US" sz="1600" b="1" dirty="0" smtClean="0">
                <a:solidFill>
                  <a:schemeClr val="accent1"/>
                </a:solidFill>
              </a:rPr>
              <a:t>the</a:t>
            </a:r>
            <a:r>
              <a:rPr lang="en-US" sz="1600" dirty="0" smtClean="0"/>
              <a:t> </a:t>
            </a:r>
            <a:r>
              <a:rPr lang="en-US" sz="1600" u="sng" dirty="0" smtClean="0"/>
              <a:t>guitar</a:t>
            </a:r>
            <a:r>
              <a:rPr lang="en-US" sz="1600" dirty="0" smtClean="0"/>
              <a:t> </a:t>
            </a:r>
            <a:r>
              <a:rPr lang="ru-RU" sz="1600" dirty="0" smtClean="0"/>
              <a:t>,</a:t>
            </a:r>
            <a:r>
              <a:rPr lang="en-US" sz="1600" dirty="0" smtClean="0"/>
              <a:t> They went on vacation to </a:t>
            </a:r>
            <a:r>
              <a:rPr lang="en-US" sz="1600" b="1" dirty="0" smtClean="0">
                <a:solidFill>
                  <a:schemeClr val="accent1"/>
                </a:solidFill>
              </a:rPr>
              <a:t>the</a:t>
            </a:r>
            <a:r>
              <a:rPr lang="en-US" sz="1600" dirty="0" smtClean="0"/>
              <a:t> </a:t>
            </a:r>
            <a:r>
              <a:rPr lang="en-US" sz="1600" u="sng" dirty="0" smtClean="0"/>
              <a:t>Bahamas</a:t>
            </a:r>
            <a:endParaRPr lang="ru-RU" sz="1600" u="sng" dirty="0" smtClean="0"/>
          </a:p>
          <a:p>
            <a:r>
              <a:rPr lang="ru-RU" sz="1600" b="1" dirty="0" smtClean="0"/>
              <a:t>4.Когда речь </a:t>
            </a:r>
            <a:r>
              <a:rPr lang="ru-RU" sz="1600" b="1" dirty="0"/>
              <a:t>идет о чем-то </a:t>
            </a:r>
            <a:r>
              <a:rPr lang="ru-RU" sz="1600" b="1" dirty="0" smtClean="0"/>
              <a:t>уникальном-существующем </a:t>
            </a:r>
            <a:r>
              <a:rPr lang="ru-RU" sz="1600" b="1" dirty="0"/>
              <a:t>только в единственном </a:t>
            </a:r>
            <a:r>
              <a:rPr lang="ru-RU" sz="1600" b="1" dirty="0" smtClean="0"/>
              <a:t>экземпляре…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13131" y="1480962"/>
            <a:ext cx="3690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The</a:t>
            </a:r>
            <a:r>
              <a:rPr lang="en-US" sz="2000" dirty="0"/>
              <a:t> </a:t>
            </a:r>
            <a:r>
              <a:rPr lang="en-US" sz="2000" u="sng" dirty="0"/>
              <a:t>book</a:t>
            </a:r>
            <a:r>
              <a:rPr lang="en-US" sz="2000" dirty="0"/>
              <a:t> is very </a:t>
            </a:r>
            <a:r>
              <a:rPr lang="en-US" sz="2000" dirty="0" smtClean="0"/>
              <a:t>interesting</a:t>
            </a:r>
            <a:r>
              <a:rPr lang="ru-RU" sz="2000" dirty="0" smtClean="0"/>
              <a:t> , </a:t>
            </a:r>
            <a:endParaRPr lang="ru-RU" sz="2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94271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73" y="4005064"/>
            <a:ext cx="2936364" cy="220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57" y="4074386"/>
            <a:ext cx="2228411" cy="222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99592" y="6098591"/>
            <a:ext cx="1409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The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Sun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8263" y="6098591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en-US" b="1" dirty="0">
                <a:solidFill>
                  <a:srgbClr val="C00000"/>
                </a:solidFill>
              </a:rPr>
              <a:t>he </a:t>
            </a:r>
            <a:r>
              <a:rPr lang="en-US" dirty="0" smtClean="0"/>
              <a:t>Moon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6118131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en-US" b="1" dirty="0">
                <a:solidFill>
                  <a:srgbClr val="C00000"/>
                </a:solidFill>
              </a:rPr>
              <a:t>he </a:t>
            </a:r>
            <a:r>
              <a:rPr lang="en-US" dirty="0"/>
              <a:t>Earth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2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0"/>
            <a:ext cx="2331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Practice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312250"/>
            <a:ext cx="8676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1. We </a:t>
            </a:r>
            <a:r>
              <a:rPr lang="en-US" sz="2400" dirty="0"/>
              <a:t>climbed </a:t>
            </a:r>
            <a:r>
              <a:rPr lang="en-US" sz="2400" dirty="0">
                <a:solidFill>
                  <a:schemeClr val="bg1"/>
                </a:solidFill>
              </a:rPr>
              <a:t>…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Mount </a:t>
            </a:r>
            <a:r>
              <a:rPr lang="en-US" sz="2400" dirty="0"/>
              <a:t>Everest in 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r>
              <a:rPr lang="en-US" sz="2400" dirty="0" smtClean="0"/>
              <a:t> </a:t>
            </a:r>
            <a:r>
              <a:rPr lang="en-US" sz="2400" dirty="0"/>
              <a:t>Himalayas.</a:t>
            </a:r>
          </a:p>
          <a:p>
            <a:r>
              <a:rPr lang="en-US" sz="2400" dirty="0"/>
              <a:t>2. It is washed by 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r>
              <a:rPr lang="en-US" sz="2400" dirty="0" smtClean="0"/>
              <a:t> </a:t>
            </a:r>
            <a:r>
              <a:rPr lang="en-US" sz="2400" dirty="0"/>
              <a:t>Atlantic ocean in </a:t>
            </a:r>
            <a:r>
              <a:rPr lang="en-US" sz="2400" dirty="0">
                <a:solidFill>
                  <a:schemeClr val="bg1"/>
                </a:solidFill>
              </a:rPr>
              <a:t>…</a:t>
            </a:r>
            <a:r>
              <a:rPr lang="en-US" sz="2400" dirty="0"/>
              <a:t> </a:t>
            </a:r>
            <a:r>
              <a:rPr lang="en-US" sz="2400" dirty="0" smtClean="0"/>
              <a:t> east</a:t>
            </a:r>
            <a:r>
              <a:rPr lang="en-US" sz="2400" dirty="0"/>
              <a:t>.</a:t>
            </a:r>
          </a:p>
          <a:p>
            <a:r>
              <a:rPr lang="en-US" sz="2400" dirty="0"/>
              <a:t>3</a:t>
            </a:r>
            <a:r>
              <a:rPr lang="en-US" sz="2400" dirty="0" smtClean="0"/>
              <a:t>.  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  <a:r>
              <a:rPr lang="en-US" sz="2400" dirty="0" smtClean="0"/>
              <a:t> </a:t>
            </a:r>
            <a:r>
              <a:rPr lang="en-US" sz="2400" dirty="0"/>
              <a:t>Canada is not in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  <a:r>
              <a:rPr lang="en-US" sz="2400" dirty="0" smtClean="0"/>
              <a:t> </a:t>
            </a:r>
            <a:r>
              <a:rPr lang="en-US" sz="2400" dirty="0"/>
              <a:t>USA.</a:t>
            </a:r>
          </a:p>
          <a:p>
            <a:r>
              <a:rPr lang="en-US" sz="2400" dirty="0" smtClean="0"/>
              <a:t>4. 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r>
              <a:rPr lang="en-US" sz="2400" dirty="0" smtClean="0"/>
              <a:t> </a:t>
            </a:r>
            <a:r>
              <a:rPr lang="en-US" sz="2400" dirty="0"/>
              <a:t>Great Britain is situated to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  <a:r>
              <a:rPr lang="en-US" sz="2400" dirty="0" smtClean="0"/>
              <a:t> </a:t>
            </a:r>
            <a:r>
              <a:rPr lang="en-US" sz="2400" dirty="0"/>
              <a:t>west of 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r>
              <a:rPr lang="en-US" sz="2400" dirty="0" smtClean="0"/>
              <a:t> </a:t>
            </a:r>
            <a:r>
              <a:rPr lang="en-US" sz="2400" dirty="0"/>
              <a:t>Europe.</a:t>
            </a:r>
          </a:p>
          <a:p>
            <a:r>
              <a:rPr lang="en-US" sz="2400" dirty="0" smtClean="0"/>
              <a:t>5. </a:t>
            </a:r>
            <a:r>
              <a:rPr lang="en-US" sz="2400" dirty="0">
                <a:solidFill>
                  <a:schemeClr val="bg1"/>
                </a:solidFill>
              </a:rPr>
              <a:t>…</a:t>
            </a:r>
            <a:r>
              <a:rPr lang="en-US" sz="2400" dirty="0"/>
              <a:t> Germans drink much beer.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. </a:t>
            </a:r>
            <a:r>
              <a:rPr lang="en-US" sz="2400" dirty="0"/>
              <a:t>He is in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  <a:r>
              <a:rPr lang="en-US" sz="2400" dirty="0" smtClean="0"/>
              <a:t> </a:t>
            </a:r>
            <a:r>
              <a:rPr lang="en-US" sz="2400" dirty="0"/>
              <a:t>Netherlands now.</a:t>
            </a:r>
          </a:p>
          <a:p>
            <a:r>
              <a:rPr lang="en-US" sz="2400" dirty="0"/>
              <a:t>7</a:t>
            </a:r>
            <a:r>
              <a:rPr lang="en-US" sz="2400" dirty="0" smtClean="0"/>
              <a:t>. </a:t>
            </a:r>
            <a:r>
              <a:rPr lang="en-US" sz="2400" dirty="0"/>
              <a:t>I’d like to visit 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r>
              <a:rPr lang="en-US" sz="2400" dirty="0" smtClean="0"/>
              <a:t> </a:t>
            </a:r>
            <a:r>
              <a:rPr lang="en-US" sz="2400" dirty="0"/>
              <a:t>North Pole 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r>
              <a:rPr lang="en-US" sz="2400" dirty="0" smtClean="0"/>
              <a:t> </a:t>
            </a:r>
            <a:r>
              <a:rPr lang="en-US" sz="2400" dirty="0"/>
              <a:t>next year.</a:t>
            </a:r>
          </a:p>
          <a:p>
            <a:r>
              <a:rPr lang="en-US" sz="2400" dirty="0" smtClean="0"/>
              <a:t>8. 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r>
              <a:rPr lang="en-US" sz="2400" dirty="0" smtClean="0"/>
              <a:t> </a:t>
            </a:r>
            <a:r>
              <a:rPr lang="en-US" sz="2400" dirty="0"/>
              <a:t>University of </a:t>
            </a:r>
            <a:r>
              <a:rPr lang="en-US" sz="2400" dirty="0">
                <a:solidFill>
                  <a:schemeClr val="bg1"/>
                </a:solidFill>
              </a:rPr>
              <a:t>…</a:t>
            </a:r>
            <a:r>
              <a:rPr lang="en-US" sz="2400" dirty="0"/>
              <a:t> </a:t>
            </a:r>
            <a:r>
              <a:rPr lang="en-US" sz="2400" dirty="0" smtClean="0"/>
              <a:t> Oxford </a:t>
            </a:r>
            <a:r>
              <a:rPr lang="en-US" sz="2400" dirty="0"/>
              <a:t>is very famous.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3342" y="230396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</a:t>
            </a:r>
            <a:r>
              <a:rPr lang="en-US" sz="2400" dirty="0" smtClean="0"/>
              <a:t> </a:t>
            </a:r>
            <a:r>
              <a:rPr lang="ru-RU" sz="2400" dirty="0" smtClean="0"/>
              <a:t>                </a:t>
            </a:r>
            <a:r>
              <a:rPr lang="en-US" sz="2400" dirty="0" smtClean="0"/>
              <a:t>…</a:t>
            </a:r>
            <a:r>
              <a:rPr lang="ru-RU" sz="2400" dirty="0" smtClean="0"/>
              <a:t>                               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the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              </a:t>
            </a:r>
            <a:r>
              <a:rPr lang="en-US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the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               </a:t>
            </a:r>
            <a:r>
              <a:rPr lang="en-US" sz="2000" b="1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the</a:t>
            </a:r>
            <a:endParaRPr lang="en-US" sz="2000" b="1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</a:t>
            </a:r>
            <a:r>
              <a:rPr lang="en-US" sz="2400" dirty="0" smtClean="0"/>
              <a:t>…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               the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</a:t>
            </a:r>
            <a:r>
              <a:rPr lang="en-US" sz="2400" dirty="0" smtClean="0"/>
              <a:t>…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                            the           </a:t>
            </a:r>
            <a:r>
              <a:rPr lang="en-US" sz="2400" b="1" dirty="0" smtClean="0"/>
              <a:t>…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</a:t>
            </a:r>
            <a:r>
              <a:rPr lang="en-US" sz="2400" dirty="0" smtClean="0"/>
              <a:t>…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 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  the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en-US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the                   </a:t>
            </a:r>
            <a:r>
              <a:rPr lang="en-US" sz="2000" b="1" dirty="0" smtClean="0"/>
              <a:t>…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</a:t>
            </a:r>
            <a:r>
              <a:rPr lang="en-US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The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        </a:t>
            </a:r>
            <a:r>
              <a:rPr lang="en-US" sz="2400" b="1" dirty="0" smtClean="0"/>
              <a:t>…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                                                                 </a:t>
            </a:r>
            <a:r>
              <a:rPr lang="en-US" sz="23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</a:t>
            </a:r>
            <a:r>
              <a:rPr lang="en-US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2474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Поставьте </a:t>
            </a:r>
            <a:r>
              <a:rPr lang="en-US" sz="2800" b="1" dirty="0" smtClean="0"/>
              <a:t>the</a:t>
            </a:r>
            <a:r>
              <a:rPr lang="en-US" sz="2400" dirty="0" smtClean="0"/>
              <a:t> </a:t>
            </a:r>
            <a:r>
              <a:rPr lang="ru-RU" sz="2400" dirty="0" smtClean="0"/>
              <a:t>там</a:t>
            </a:r>
            <a:r>
              <a:rPr lang="ru-RU" sz="2400" dirty="0"/>
              <a:t>, где необходимо.</a:t>
            </a:r>
          </a:p>
        </p:txBody>
      </p:sp>
    </p:spTree>
    <p:extLst>
      <p:ext uri="{BB962C8B-B14F-4D97-AF65-F5344CB8AC3E}">
        <p14:creationId xmlns:p14="http://schemas.microsoft.com/office/powerpoint/2010/main" val="15739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5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AD0101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209</TotalTime>
  <Words>474</Words>
  <Application>Microsoft Office PowerPoint</Application>
  <PresentationFormat>Экран (4:3)</PresentationFormat>
  <Paragraphs>95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ARTICLES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</dc:title>
  <dc:creator>User</dc:creator>
  <cp:lastModifiedBy>RePack by Diakov</cp:lastModifiedBy>
  <cp:revision>21</cp:revision>
  <dcterms:created xsi:type="dcterms:W3CDTF">2018-11-08T17:36:05Z</dcterms:created>
  <dcterms:modified xsi:type="dcterms:W3CDTF">2018-11-08T21:28:51Z</dcterms:modified>
</cp:coreProperties>
</file>