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Present </a:t>
            </a:r>
            <a:r>
              <a:rPr lang="en-US" b="1" dirty="0" smtClean="0"/>
              <a:t>Perfect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ru-RU" b="1" dirty="0" err="1"/>
              <a:t>Present</a:t>
            </a:r>
            <a:r>
              <a:rPr lang="ru-RU" b="1" dirty="0"/>
              <a:t> </a:t>
            </a:r>
            <a:r>
              <a:rPr lang="ru-RU" b="1" dirty="0" err="1"/>
              <a:t>Perfect</a:t>
            </a:r>
            <a:r>
              <a:rPr lang="ru-RU" b="1" dirty="0"/>
              <a:t> </a:t>
            </a:r>
            <a:r>
              <a:rPr lang="ru-RU" b="1" dirty="0" err="1" smtClean="0"/>
              <a:t>Continuous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603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04448" y="1340768"/>
            <a:ext cx="82352" cy="768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2. Мы </a:t>
            </a:r>
            <a:r>
              <a:rPr lang="ru-RU" dirty="0">
                <a:solidFill>
                  <a:schemeClr val="tx1"/>
                </a:solidFill>
              </a:rPr>
              <a:t>используем </a:t>
            </a:r>
            <a:r>
              <a:rPr lang="ru-RU" b="1" dirty="0" err="1">
                <a:solidFill>
                  <a:schemeClr val="tx1"/>
                </a:solidFill>
              </a:rPr>
              <a:t>Present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Perfect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Continuous</a:t>
            </a:r>
            <a:r>
              <a:rPr lang="ru-RU" dirty="0">
                <a:solidFill>
                  <a:schemeClr val="tx1"/>
                </a:solidFill>
              </a:rPr>
              <a:t>, если действие закончилось недавно и сейчас виден его результат. </a:t>
            </a:r>
            <a:r>
              <a:rPr lang="ru-RU" dirty="0" smtClean="0">
                <a:solidFill>
                  <a:schemeClr val="tx1"/>
                </a:solidFill>
              </a:rPr>
              <a:t>Используя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b="1" dirty="0" err="1">
                <a:solidFill>
                  <a:schemeClr val="tx1"/>
                </a:solidFill>
              </a:rPr>
              <a:t>Perfect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Continuous</a:t>
            </a:r>
            <a:r>
              <a:rPr lang="ru-RU" dirty="0">
                <a:solidFill>
                  <a:schemeClr val="tx1"/>
                </a:solidFill>
              </a:rPr>
              <a:t>, мы делаем ударение на то, что действие в прошлом длилось какое-то время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i="1" dirty="0">
                <a:solidFill>
                  <a:schemeClr val="tx1"/>
                </a:solidFill>
              </a:rPr>
              <a:t>We are very tired. We have been walking in the mountains. – </a:t>
            </a:r>
            <a:r>
              <a:rPr lang="en-US" i="1" dirty="0" err="1">
                <a:solidFill>
                  <a:schemeClr val="tx1"/>
                </a:solidFill>
              </a:rPr>
              <a:t>Мы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очень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устали</a:t>
            </a:r>
            <a:r>
              <a:rPr lang="en-US" i="1" dirty="0">
                <a:solidFill>
                  <a:schemeClr val="tx1"/>
                </a:solidFill>
              </a:rPr>
              <a:t>. </a:t>
            </a:r>
            <a:r>
              <a:rPr lang="en-US" i="1" dirty="0" err="1">
                <a:solidFill>
                  <a:schemeClr val="tx1"/>
                </a:solidFill>
              </a:rPr>
              <a:t>Мы</a:t>
            </a:r>
            <a:r>
              <a:rPr lang="en-US" i="1" dirty="0">
                <a:solidFill>
                  <a:schemeClr val="tx1"/>
                </a:solidFill>
              </a:rPr>
              <a:t> </a:t>
            </a:r>
            <a:r>
              <a:rPr lang="en-US" i="1" dirty="0" err="1">
                <a:solidFill>
                  <a:schemeClr val="tx1"/>
                </a:solidFill>
              </a:rPr>
              <a:t>гуляли</a:t>
            </a:r>
            <a:r>
              <a:rPr lang="en-US" i="1" dirty="0">
                <a:solidFill>
                  <a:schemeClr val="tx1"/>
                </a:solidFill>
              </a:rPr>
              <a:t> в </a:t>
            </a:r>
            <a:r>
              <a:rPr lang="en-US" i="1" dirty="0" err="1">
                <a:solidFill>
                  <a:schemeClr val="tx1"/>
                </a:solidFill>
              </a:rPr>
              <a:t>горах</a:t>
            </a:r>
            <a:r>
              <a:rPr lang="en-US" i="1" dirty="0">
                <a:solidFill>
                  <a:schemeClr val="tx1"/>
                </a:solidFill>
              </a:rPr>
              <a:t>.</a:t>
            </a:r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91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Как образуется </a:t>
            </a:r>
            <a:r>
              <a:rPr lang="en-US" sz="2700" b="1" dirty="0"/>
              <a:t>Present Perfect</a:t>
            </a:r>
            <a:r>
              <a:rPr lang="en-US" b="1" dirty="0"/>
              <a:t/>
            </a:r>
            <a:br>
              <a:rPr lang="en-US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Утверждение:  </a:t>
            </a:r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Отрицание: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665155"/>
              </p:ext>
            </p:extLst>
          </p:nvPr>
        </p:nvGraphicFramePr>
        <p:xfrm>
          <a:off x="107504" y="1052736"/>
          <a:ext cx="4067944" cy="26841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7944"/>
              </a:tblGrid>
              <a:tr h="720080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I/We/You/They + 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+ 3-я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форма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глагола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6915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 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start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–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 начал.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0064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 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gone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–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Мы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ушли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1380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 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finish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–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 закончили.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 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come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–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Они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пришли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083547"/>
              </p:ext>
            </p:extLst>
          </p:nvPr>
        </p:nvGraphicFramePr>
        <p:xfrm>
          <a:off x="4572000" y="1052736"/>
          <a:ext cx="4128120" cy="18722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28120"/>
              </a:tblGrid>
              <a:tr h="576064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He/She/It + has + 3-я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форма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глагола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He has decided. – </a:t>
                      </a:r>
                      <a:r>
                        <a:rPr lang="en-US" sz="1800" kern="1200" dirty="0" err="1" smtClean="0">
                          <a:effectLst/>
                        </a:rPr>
                        <a:t>Он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решил</a:t>
                      </a:r>
                      <a:r>
                        <a:rPr lang="en-US" sz="1800" kern="1200" dirty="0" smtClean="0">
                          <a:effectLst/>
                        </a:rPr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She has done. – </a:t>
                      </a:r>
                      <a:r>
                        <a:rPr lang="en-US" sz="1800" kern="1200" dirty="0" err="1" smtClean="0">
                          <a:effectLst/>
                        </a:rPr>
                        <a:t>Она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сделала</a:t>
                      </a:r>
                      <a:r>
                        <a:rPr lang="en-US" sz="1800" kern="1200" dirty="0" smtClean="0">
                          <a:effectLst/>
                        </a:rPr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It has turned off. – </a:t>
                      </a:r>
                      <a:r>
                        <a:rPr lang="en-US" sz="1800" kern="1200" dirty="0" err="1" smtClean="0">
                          <a:effectLst/>
                        </a:rPr>
                        <a:t>Оно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выключилось</a:t>
                      </a:r>
                      <a:r>
                        <a:rPr lang="en-US" sz="1800" kern="1200" dirty="0" smtClean="0">
                          <a:effectLst/>
                        </a:rPr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085239"/>
              </p:ext>
            </p:extLst>
          </p:nvPr>
        </p:nvGraphicFramePr>
        <p:xfrm>
          <a:off x="179512" y="4581128"/>
          <a:ext cx="4704184" cy="2118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704184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I/We/You/They + have not + 3-я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форма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глагола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01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 have not started. – Я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начал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 have not gone. –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Мы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ушли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 have not finished. –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 не закончили.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 have not come. –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Они не пришли.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773607"/>
              </p:ext>
            </p:extLst>
          </p:nvPr>
        </p:nvGraphicFramePr>
        <p:xfrm>
          <a:off x="5076056" y="4581128"/>
          <a:ext cx="3888432" cy="2021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884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He/She/It + has not + 3-я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форма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глагола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He has not decided. – </a:t>
                      </a:r>
                      <a:r>
                        <a:rPr lang="en-US" sz="1800" kern="1200" dirty="0" err="1" smtClean="0">
                          <a:effectLst/>
                        </a:rPr>
                        <a:t>Он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не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решил</a:t>
                      </a:r>
                      <a:r>
                        <a:rPr lang="en-US" sz="1800" kern="1200" dirty="0" smtClean="0">
                          <a:effectLst/>
                        </a:rPr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She has not done. – </a:t>
                      </a:r>
                      <a:r>
                        <a:rPr lang="en-US" sz="1800" kern="1200" dirty="0" err="1" smtClean="0">
                          <a:effectLst/>
                        </a:rPr>
                        <a:t>Она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не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сделала</a:t>
                      </a:r>
                      <a:r>
                        <a:rPr lang="en-US" sz="1800" kern="1200" dirty="0" smtClean="0">
                          <a:effectLst/>
                        </a:rPr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It has not turned off. – </a:t>
                      </a:r>
                      <a:r>
                        <a:rPr lang="en-US" sz="1800" kern="1200" dirty="0" err="1" smtClean="0">
                          <a:effectLst/>
                        </a:rPr>
                        <a:t>Оно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не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выключилось</a:t>
                      </a:r>
                      <a:r>
                        <a:rPr lang="en-US" sz="1800" kern="1200" dirty="0" smtClean="0">
                          <a:effectLst/>
                        </a:rPr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955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70" y="1"/>
            <a:ext cx="9112130" cy="3933056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dirty="0">
                <a:solidFill>
                  <a:schemeClr val="tx1"/>
                </a:solidFill>
              </a:rPr>
              <a:t>Глагол </a:t>
            </a:r>
            <a:r>
              <a:rPr lang="en-US" dirty="0">
                <a:solidFill>
                  <a:schemeClr val="tx1"/>
                </a:solidFill>
              </a:rPr>
              <a:t>to have (has) </a:t>
            </a:r>
            <a:r>
              <a:rPr lang="ru-RU" dirty="0">
                <a:solidFill>
                  <a:schemeClr val="tx1"/>
                </a:solidFill>
              </a:rPr>
              <a:t>может принимать сокращенные формы. В утвердительном предложении </a:t>
            </a:r>
            <a:r>
              <a:rPr lang="en-US" dirty="0">
                <a:solidFill>
                  <a:schemeClr val="tx1"/>
                </a:solidFill>
              </a:rPr>
              <a:t>have (has) </a:t>
            </a:r>
            <a:r>
              <a:rPr lang="ru-RU" dirty="0">
                <a:solidFill>
                  <a:schemeClr val="tx1"/>
                </a:solidFill>
              </a:rPr>
              <a:t>объединяется с местоимением, в сокращенном виде </a:t>
            </a:r>
            <a:r>
              <a:rPr lang="en-US" dirty="0">
                <a:solidFill>
                  <a:schemeClr val="tx1"/>
                </a:solidFill>
              </a:rPr>
              <a:t>have </a:t>
            </a:r>
            <a:r>
              <a:rPr lang="ru-RU" dirty="0">
                <a:solidFill>
                  <a:schemeClr val="tx1"/>
                </a:solidFill>
              </a:rPr>
              <a:t>выглядит как ‘</a:t>
            </a:r>
            <a:r>
              <a:rPr lang="en-US" dirty="0" err="1">
                <a:solidFill>
                  <a:schemeClr val="tx1"/>
                </a:solidFill>
              </a:rPr>
              <a:t>ve</a:t>
            </a:r>
            <a:r>
              <a:rPr lang="en-US" dirty="0">
                <a:solidFill>
                  <a:schemeClr val="tx1"/>
                </a:solidFill>
              </a:rPr>
              <a:t>, has </a:t>
            </a:r>
            <a:r>
              <a:rPr lang="ru-RU" dirty="0">
                <a:solidFill>
                  <a:schemeClr val="tx1"/>
                </a:solidFill>
              </a:rPr>
              <a:t>как ‘</a:t>
            </a:r>
            <a:r>
              <a:rPr lang="en-US" dirty="0">
                <a:solidFill>
                  <a:schemeClr val="tx1"/>
                </a:solidFill>
              </a:rPr>
              <a:t>s:</a:t>
            </a:r>
          </a:p>
          <a:p>
            <a:pPr fontAlgn="base">
              <a:buFont typeface="Courier New" pitchFamily="49" charset="0"/>
              <a:buChar char="o"/>
            </a:pPr>
            <a:r>
              <a:rPr lang="en-US" i="1" dirty="0">
                <a:solidFill>
                  <a:schemeClr val="tx1"/>
                </a:solidFill>
              </a:rPr>
              <a:t>We’ve gone.</a:t>
            </a:r>
          </a:p>
          <a:p>
            <a:pPr fontAlgn="base">
              <a:buFont typeface="Courier New" pitchFamily="49" charset="0"/>
              <a:buChar char="o"/>
            </a:pPr>
            <a:r>
              <a:rPr lang="en-US" i="1" dirty="0">
                <a:solidFill>
                  <a:schemeClr val="tx1"/>
                </a:solidFill>
              </a:rPr>
              <a:t>He’s decided.</a:t>
            </a:r>
          </a:p>
          <a:p>
            <a:pPr fontAlgn="base"/>
            <a:r>
              <a:rPr lang="ru-RU" dirty="0">
                <a:solidFill>
                  <a:schemeClr val="tx1"/>
                </a:solidFill>
              </a:rPr>
              <a:t>В отрицательном предложении </a:t>
            </a:r>
            <a:r>
              <a:rPr lang="en-US" dirty="0">
                <a:solidFill>
                  <a:schemeClr val="tx1"/>
                </a:solidFill>
              </a:rPr>
              <a:t>have (has) </a:t>
            </a:r>
            <a:r>
              <a:rPr lang="ru-RU" dirty="0">
                <a:solidFill>
                  <a:schemeClr val="tx1"/>
                </a:solidFill>
              </a:rPr>
              <a:t>объединяется с </a:t>
            </a:r>
            <a:r>
              <a:rPr lang="en-US" dirty="0">
                <a:solidFill>
                  <a:schemeClr val="tx1"/>
                </a:solidFill>
              </a:rPr>
              <a:t>not, </a:t>
            </a:r>
            <a:r>
              <a:rPr lang="ru-RU" dirty="0">
                <a:solidFill>
                  <a:schemeClr val="tx1"/>
                </a:solidFill>
              </a:rPr>
              <a:t>сокращенные формы выглядят как </a:t>
            </a:r>
            <a:r>
              <a:rPr lang="en-US" dirty="0">
                <a:solidFill>
                  <a:schemeClr val="tx1"/>
                </a:solidFill>
              </a:rPr>
              <a:t>haven’t, hasn’t:</a:t>
            </a:r>
          </a:p>
          <a:p>
            <a:pPr fontAlgn="base">
              <a:buFont typeface="Courier New" pitchFamily="49" charset="0"/>
              <a:buChar char="o"/>
            </a:pPr>
            <a:r>
              <a:rPr lang="en-US" i="1" dirty="0">
                <a:solidFill>
                  <a:schemeClr val="tx1"/>
                </a:solidFill>
              </a:rPr>
              <a:t>I haven’t started.</a:t>
            </a:r>
          </a:p>
          <a:p>
            <a:pPr fontAlgn="base">
              <a:buFont typeface="Courier New" pitchFamily="49" charset="0"/>
              <a:buChar char="o"/>
            </a:pPr>
            <a:r>
              <a:rPr lang="en-US" i="1" dirty="0">
                <a:solidFill>
                  <a:schemeClr val="tx1"/>
                </a:solidFill>
              </a:rPr>
              <a:t>She hasn’t done.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Вопрос: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674177"/>
              </p:ext>
            </p:extLst>
          </p:nvPr>
        </p:nvGraphicFramePr>
        <p:xfrm>
          <a:off x="179512" y="4077072"/>
          <a:ext cx="4499992" cy="25986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499992"/>
              </a:tblGrid>
              <a:tr h="489654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Have + I/we/you/they + 3-я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форма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глагола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9654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Have I started? – </a:t>
                      </a:r>
                      <a:r>
                        <a:rPr lang="ru-RU" sz="1800" kern="1200" dirty="0" smtClean="0">
                          <a:effectLst/>
                        </a:rPr>
                        <a:t>Я начал?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9654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Have we gone? – </a:t>
                      </a:r>
                      <a:r>
                        <a:rPr lang="en-US" sz="1800" kern="1200" dirty="0" err="1" smtClean="0">
                          <a:effectLst/>
                        </a:rPr>
                        <a:t>Мы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ушли</a:t>
                      </a:r>
                      <a:r>
                        <a:rPr lang="en-US" sz="1800" kern="1200" dirty="0" smtClean="0">
                          <a:effectLst/>
                        </a:rPr>
                        <a:t>?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9654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Have you finished? – </a:t>
                      </a:r>
                      <a:r>
                        <a:rPr lang="ru-RU" sz="1800" kern="1200" dirty="0" smtClean="0">
                          <a:effectLst/>
                        </a:rPr>
                        <a:t>Вы закончили?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9654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Have they come? – </a:t>
                      </a:r>
                      <a:r>
                        <a:rPr lang="en-US" sz="1800" kern="1200" dirty="0" err="1" smtClean="0">
                          <a:effectLst/>
                        </a:rPr>
                        <a:t>Они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пришли</a:t>
                      </a:r>
                      <a:r>
                        <a:rPr lang="en-US" sz="1800" kern="1200" dirty="0" smtClean="0">
                          <a:effectLst/>
                        </a:rPr>
                        <a:t>?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369626"/>
              </p:ext>
            </p:extLst>
          </p:nvPr>
        </p:nvGraphicFramePr>
        <p:xfrm>
          <a:off x="4932040" y="4077072"/>
          <a:ext cx="3984104" cy="22602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84104"/>
              </a:tblGrid>
              <a:tr h="540060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+ he/she/it + 3-я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форма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глагола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he decid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–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решил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she 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done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–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Она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сделала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it turn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off? –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Оно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выключилось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696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Употребление </a:t>
            </a:r>
            <a:r>
              <a:rPr lang="en-US" b="1" dirty="0" smtClean="0"/>
              <a:t>Present Perfect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/>
          <a:lstStyle/>
          <a:p>
            <a:pPr fontAlgn="base"/>
            <a:r>
              <a:rPr lang="ru-RU" dirty="0">
                <a:solidFill>
                  <a:schemeClr val="tx1"/>
                </a:solidFill>
              </a:rPr>
              <a:t>Настоящее совершенное время в английском языке употребляется в следующих ситуациях:</a:t>
            </a:r>
          </a:p>
          <a:p>
            <a:pPr fontAlgn="base"/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ru-RU" dirty="0" smtClean="0">
                <a:solidFill>
                  <a:schemeClr val="tx1"/>
                </a:solidFill>
              </a:rPr>
              <a:t>. Когда </a:t>
            </a:r>
            <a:r>
              <a:rPr lang="ru-RU" dirty="0">
                <a:solidFill>
                  <a:schemeClr val="tx1"/>
                </a:solidFill>
              </a:rPr>
              <a:t>говорящий хочет акцентировать внимание на результате действия, которое произошло в прошлом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fontAlgn="base">
              <a:buFont typeface="Courier New" pitchFamily="49" charset="0"/>
              <a:buChar char="o"/>
            </a:pPr>
            <a:r>
              <a:rPr lang="en-US" i="1" dirty="0">
                <a:solidFill>
                  <a:schemeClr val="tx1"/>
                </a:solidFill>
              </a:rPr>
              <a:t>I have lost the keys</a:t>
            </a:r>
            <a:r>
              <a:rPr lang="en-US" i="1" dirty="0" smtClean="0">
                <a:solidFill>
                  <a:schemeClr val="tx1"/>
                </a:solidFill>
              </a:rPr>
              <a:t>.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–</a:t>
            </a:r>
            <a:r>
              <a:rPr lang="en-US" i="1" dirty="0" smtClean="0">
                <a:solidFill>
                  <a:schemeClr val="tx1"/>
                </a:solidFill>
              </a:rPr>
              <a:t>Я </a:t>
            </a:r>
            <a:r>
              <a:rPr lang="en-US" i="1" dirty="0" err="1">
                <a:solidFill>
                  <a:schemeClr val="tx1"/>
                </a:solidFill>
              </a:rPr>
              <a:t>потерял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ключи</a:t>
            </a:r>
            <a:r>
              <a:rPr lang="en-US" i="1" dirty="0" smtClean="0">
                <a:solidFill>
                  <a:schemeClr val="tx1"/>
                </a:solidFill>
              </a:rPr>
              <a:t>.</a:t>
            </a:r>
            <a:endParaRPr lang="ru-RU" i="1" dirty="0" smtClean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ru-RU" dirty="0">
                <a:solidFill>
                  <a:schemeClr val="tx1"/>
                </a:solidFill>
              </a:rPr>
              <a:t>Действие уже случилось, я потерял ключи. Но мне важен результат, совершившегося действия: так как ключи потерялись, как результат, их сейчас у меня нет.</a:t>
            </a:r>
            <a:endParaRPr lang="en-US" i="1" dirty="0">
              <a:solidFill>
                <a:schemeClr val="tx1"/>
              </a:solidFill>
            </a:endParaRPr>
          </a:p>
          <a:p>
            <a:pPr fontAlgn="base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597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800" y="1124744"/>
            <a:ext cx="61664" cy="2928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314803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2. Время </a:t>
            </a:r>
            <a:r>
              <a:rPr lang="ru-RU" b="1" dirty="0" err="1">
                <a:solidFill>
                  <a:schemeClr val="tx1"/>
                </a:solidFill>
              </a:rPr>
              <a:t>Present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Perfect</a:t>
            </a:r>
            <a:r>
              <a:rPr lang="ru-RU" dirty="0">
                <a:solidFill>
                  <a:schemeClr val="tx1"/>
                </a:solidFill>
              </a:rPr>
              <a:t> также используется в </a:t>
            </a:r>
            <a:r>
              <a:rPr lang="ru-RU" dirty="0" smtClean="0">
                <a:solidFill>
                  <a:schemeClr val="tx1"/>
                </a:solidFill>
              </a:rPr>
              <a:t>роли, чтобы </a:t>
            </a:r>
            <a:r>
              <a:rPr lang="ru-RU" dirty="0">
                <a:solidFill>
                  <a:schemeClr val="tx1"/>
                </a:solidFill>
              </a:rPr>
              <a:t>показать, что действие началось в прошлом и продолжается до сих пор в момент разговора. В этом случае часто употребляются </a:t>
            </a:r>
            <a:r>
              <a:rPr lang="ru-RU" dirty="0" smtClean="0">
                <a:solidFill>
                  <a:schemeClr val="tx1"/>
                </a:solidFill>
              </a:rPr>
              <a:t>предлоги </a:t>
            </a:r>
            <a:r>
              <a:rPr lang="en-US" b="1" dirty="0" smtClean="0">
                <a:solidFill>
                  <a:schemeClr val="tx1"/>
                </a:solidFill>
              </a:rPr>
              <a:t>for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(в течение) и </a:t>
            </a:r>
            <a:r>
              <a:rPr lang="ru-RU" b="1" dirty="0" err="1">
                <a:solidFill>
                  <a:schemeClr val="tx1"/>
                </a:solidFill>
              </a:rPr>
              <a:t>since</a:t>
            </a:r>
            <a:r>
              <a:rPr lang="ru-RU" dirty="0">
                <a:solidFill>
                  <a:schemeClr val="tx1"/>
                </a:solidFill>
              </a:rPr>
              <a:t> (с тех пор).</a:t>
            </a:r>
          </a:p>
          <a:p>
            <a:pPr>
              <a:buFont typeface="Courier New" pitchFamily="49" charset="0"/>
              <a:buChar char="o"/>
            </a:pPr>
            <a:r>
              <a:rPr lang="en-US" i="1" dirty="0">
                <a:solidFill>
                  <a:schemeClr val="tx1"/>
                </a:solidFill>
              </a:rPr>
              <a:t>I’ve worked here since 07.05.2017</a:t>
            </a:r>
            <a:r>
              <a:rPr lang="en-US" i="1" dirty="0" smtClean="0">
                <a:solidFill>
                  <a:schemeClr val="tx1"/>
                </a:solidFill>
              </a:rPr>
              <a:t>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– Я работаю </a:t>
            </a:r>
            <a:r>
              <a:rPr lang="ru-RU" i="1" dirty="0">
                <a:solidFill>
                  <a:schemeClr val="tx1"/>
                </a:solidFill>
              </a:rPr>
              <a:t>здесь с 07.05.2017</a:t>
            </a:r>
            <a:r>
              <a:rPr lang="ru-RU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3. </a:t>
            </a:r>
            <a:r>
              <a:rPr lang="ru-RU" b="1" dirty="0" err="1">
                <a:solidFill>
                  <a:schemeClr val="tx1"/>
                </a:solidFill>
              </a:rPr>
              <a:t>Present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Perfect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употребляется с глаголами состояниями </a:t>
            </a:r>
            <a:r>
              <a:rPr lang="en-US" dirty="0">
                <a:solidFill>
                  <a:schemeClr val="tx1"/>
                </a:solidFill>
              </a:rPr>
              <a:t>(state verbs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ru-RU" dirty="0" smtClean="0">
                <a:solidFill>
                  <a:schemeClr val="tx1"/>
                </a:solidFill>
              </a:rPr>
              <a:t>, т.к. они не имеют форму </a:t>
            </a:r>
            <a:r>
              <a:rPr lang="en-US" dirty="0" smtClean="0">
                <a:solidFill>
                  <a:schemeClr val="tx1"/>
                </a:solidFill>
              </a:rPr>
              <a:t>Continuous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i="1" dirty="0">
                <a:solidFill>
                  <a:schemeClr val="tx1"/>
                </a:solidFill>
              </a:rPr>
              <a:t>Frank has forgotten to give her a present</a:t>
            </a:r>
            <a:r>
              <a:rPr lang="en-US" i="1" dirty="0" smtClean="0">
                <a:solidFill>
                  <a:schemeClr val="tx1"/>
                </a:solidFill>
              </a:rPr>
              <a:t>.</a:t>
            </a:r>
            <a:r>
              <a:rPr lang="ru-RU" i="1" dirty="0" smtClean="0">
                <a:solidFill>
                  <a:schemeClr val="tx1"/>
                </a:solidFill>
              </a:rPr>
              <a:t> - </a:t>
            </a:r>
            <a:r>
              <a:rPr lang="ru-RU" i="1" dirty="0">
                <a:solidFill>
                  <a:schemeClr val="tx1"/>
                </a:solidFill>
              </a:rPr>
              <a:t>Фрэнк забыл подарить ей </a:t>
            </a:r>
            <a:r>
              <a:rPr lang="ru-RU" i="1" dirty="0" smtClean="0">
                <a:solidFill>
                  <a:schemeClr val="tx1"/>
                </a:solidFill>
              </a:rPr>
              <a:t>презент.</a:t>
            </a:r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488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800" y="1196752"/>
            <a:ext cx="205680" cy="22088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4. Когда </a:t>
            </a:r>
            <a:r>
              <a:rPr lang="ru-RU" dirty="0">
                <a:solidFill>
                  <a:schemeClr val="tx1"/>
                </a:solidFill>
              </a:rPr>
              <a:t>говорящий хочет рассказать о своем опыте. В таком случае акцент делается на само действие, а не на время произошедшего действия:</a:t>
            </a:r>
          </a:p>
          <a:p>
            <a:pPr fontAlgn="base">
              <a:buFont typeface="Courier New" pitchFamily="49" charset="0"/>
              <a:buChar char="o"/>
            </a:pPr>
            <a:r>
              <a:rPr lang="en-US" i="1" dirty="0">
                <a:solidFill>
                  <a:schemeClr val="tx1"/>
                </a:solidFill>
              </a:rPr>
              <a:t>I have watched that film</a:t>
            </a:r>
            <a:r>
              <a:rPr lang="en-US" i="1" dirty="0" smtClean="0">
                <a:solidFill>
                  <a:schemeClr val="tx1"/>
                </a:solidFill>
              </a:rPr>
              <a:t>.</a:t>
            </a:r>
            <a:r>
              <a:rPr lang="ru-RU" i="1" dirty="0" smtClean="0">
                <a:solidFill>
                  <a:schemeClr val="tx1"/>
                </a:solidFill>
              </a:rPr>
              <a:t> – Я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смотрел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этот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фильм</a:t>
            </a:r>
            <a:r>
              <a:rPr lang="ru-RU" i="1" dirty="0">
                <a:solidFill>
                  <a:schemeClr val="tx1"/>
                </a:solidFill>
              </a:rPr>
              <a:t>.</a:t>
            </a:r>
            <a:endParaRPr lang="en-US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Говорящий не акцентирует внимания на времени и не </a:t>
            </a:r>
            <a:r>
              <a:rPr lang="ru-RU" dirty="0" smtClean="0">
                <a:solidFill>
                  <a:schemeClr val="tx1"/>
                </a:solidFill>
              </a:rPr>
              <a:t>говорит</a:t>
            </a:r>
            <a:r>
              <a:rPr lang="ru-RU" dirty="0">
                <a:solidFill>
                  <a:schemeClr val="tx1"/>
                </a:solidFill>
              </a:rPr>
              <a:t>, когда именно он этот фильм смотрел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5. </a:t>
            </a:r>
            <a:r>
              <a:rPr lang="ru-RU" dirty="0">
                <a:solidFill>
                  <a:schemeClr val="tx1"/>
                </a:solidFill>
              </a:rPr>
              <a:t>Время </a:t>
            </a:r>
            <a:r>
              <a:rPr lang="ru-RU" b="1" dirty="0" err="1">
                <a:solidFill>
                  <a:schemeClr val="tx1"/>
                </a:solidFill>
              </a:rPr>
              <a:t>Present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Perfect</a:t>
            </a:r>
            <a:r>
              <a:rPr lang="ru-RU" dirty="0" smtClean="0">
                <a:solidFill>
                  <a:schemeClr val="tx1"/>
                </a:solidFill>
              </a:rPr>
              <a:t> употребляется с такими указателями времени, как </a:t>
            </a:r>
            <a:r>
              <a:rPr lang="ru-RU" dirty="0" err="1">
                <a:solidFill>
                  <a:schemeClr val="tx1"/>
                </a:solidFill>
              </a:rPr>
              <a:t>already</a:t>
            </a:r>
            <a:r>
              <a:rPr lang="ru-RU" dirty="0">
                <a:solidFill>
                  <a:schemeClr val="tx1"/>
                </a:solidFill>
              </a:rPr>
              <a:t> (уже), </a:t>
            </a:r>
            <a:r>
              <a:rPr lang="ru-RU" dirty="0" err="1">
                <a:solidFill>
                  <a:schemeClr val="tx1"/>
                </a:solidFill>
              </a:rPr>
              <a:t>just</a:t>
            </a:r>
            <a:r>
              <a:rPr lang="ru-RU" dirty="0">
                <a:solidFill>
                  <a:schemeClr val="tx1"/>
                </a:solidFill>
              </a:rPr>
              <a:t> (только что), </a:t>
            </a:r>
            <a:r>
              <a:rPr lang="ru-RU" dirty="0" err="1">
                <a:solidFill>
                  <a:schemeClr val="tx1"/>
                </a:solidFill>
              </a:rPr>
              <a:t>recently</a:t>
            </a:r>
            <a:r>
              <a:rPr lang="ru-RU" dirty="0">
                <a:solidFill>
                  <a:schemeClr val="tx1"/>
                </a:solidFill>
              </a:rPr>
              <a:t> (на днях), </a:t>
            </a:r>
            <a:r>
              <a:rPr lang="ru-RU" dirty="0" err="1">
                <a:solidFill>
                  <a:schemeClr val="tx1"/>
                </a:solidFill>
              </a:rPr>
              <a:t>lately</a:t>
            </a:r>
            <a:r>
              <a:rPr lang="ru-RU" dirty="0">
                <a:solidFill>
                  <a:schemeClr val="tx1"/>
                </a:solidFill>
              </a:rPr>
              <a:t> (недавно</a:t>
            </a:r>
            <a:r>
              <a:rPr lang="ru-RU" dirty="0" smtClean="0">
                <a:solidFill>
                  <a:schemeClr val="tx1"/>
                </a:solidFill>
              </a:rPr>
              <a:t>),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so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far</a:t>
            </a:r>
            <a:r>
              <a:rPr lang="ru-RU" dirty="0">
                <a:solidFill>
                  <a:schemeClr val="tx1"/>
                </a:solidFill>
              </a:rPr>
              <a:t> (до сих пор / на данный момент</a:t>
            </a:r>
            <a:r>
              <a:rPr lang="ru-RU" dirty="0" smtClean="0">
                <a:solidFill>
                  <a:schemeClr val="tx1"/>
                </a:solidFill>
              </a:rPr>
              <a:t>), </a:t>
            </a:r>
            <a:r>
              <a:rPr lang="en-US" dirty="0" smtClean="0">
                <a:solidFill>
                  <a:schemeClr val="tx1"/>
                </a:solidFill>
              </a:rPr>
              <a:t>yet</a:t>
            </a:r>
            <a:r>
              <a:rPr lang="ru-RU" dirty="0" smtClean="0">
                <a:solidFill>
                  <a:schemeClr val="tx1"/>
                </a:solidFill>
              </a:rPr>
              <a:t> (уже, еще нет), </a:t>
            </a:r>
            <a:r>
              <a:rPr lang="ru-RU" dirty="0" err="1">
                <a:solidFill>
                  <a:schemeClr val="tx1"/>
                </a:solidFill>
              </a:rPr>
              <a:t>ever</a:t>
            </a:r>
            <a:r>
              <a:rPr lang="ru-RU" dirty="0">
                <a:solidFill>
                  <a:schemeClr val="tx1"/>
                </a:solidFill>
              </a:rPr>
              <a:t> (когда-либо) или </a:t>
            </a:r>
            <a:r>
              <a:rPr lang="ru-RU" dirty="0" err="1">
                <a:solidFill>
                  <a:schemeClr val="tx1"/>
                </a:solidFill>
              </a:rPr>
              <a:t>never</a:t>
            </a:r>
            <a:r>
              <a:rPr lang="ru-RU" dirty="0">
                <a:solidFill>
                  <a:schemeClr val="tx1"/>
                </a:solidFill>
              </a:rPr>
              <a:t> (никогда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i="1" dirty="0" smtClean="0">
                <a:solidFill>
                  <a:schemeClr val="tx1"/>
                </a:solidFill>
              </a:rPr>
              <a:t>I’ve </a:t>
            </a:r>
            <a:r>
              <a:rPr lang="en-US" i="1" dirty="0">
                <a:solidFill>
                  <a:schemeClr val="tx1"/>
                </a:solidFill>
              </a:rPr>
              <a:t>already fed the </a:t>
            </a:r>
            <a:r>
              <a:rPr lang="en-US" i="1" dirty="0" smtClean="0">
                <a:solidFill>
                  <a:schemeClr val="tx1"/>
                </a:solidFill>
              </a:rPr>
              <a:t>cat</a:t>
            </a:r>
            <a:r>
              <a:rPr lang="ru-RU" i="1" dirty="0" smtClean="0">
                <a:solidFill>
                  <a:schemeClr val="tx1"/>
                </a:solidFill>
              </a:rPr>
              <a:t>. – Я уже </a:t>
            </a:r>
            <a:r>
              <a:rPr lang="ru-RU" i="1" dirty="0">
                <a:solidFill>
                  <a:schemeClr val="tx1"/>
                </a:solidFill>
              </a:rPr>
              <a:t>покормил кота.</a:t>
            </a:r>
            <a:endParaRPr lang="ru-RU" i="1" dirty="0" smtClean="0">
              <a:solidFill>
                <a:schemeClr val="tx1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0975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/>
              <a:t>Образование </a:t>
            </a:r>
            <a:r>
              <a:rPr lang="en-US" sz="3100" b="1" dirty="0"/>
              <a:t>Present Perfect Continuous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733256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Утверждение: 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Отрицание: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932316"/>
              </p:ext>
            </p:extLst>
          </p:nvPr>
        </p:nvGraphicFramePr>
        <p:xfrm>
          <a:off x="107504" y="1340768"/>
          <a:ext cx="8064896" cy="2499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176464"/>
                <a:gridCol w="3888432"/>
              </a:tblGrid>
              <a:tr h="4252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I/We/You/They + 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been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+ 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глагол-</a:t>
                      </a:r>
                      <a:r>
                        <a:rPr lang="en-US" sz="1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</a:t>
                      </a:r>
                      <a:endParaRPr lang="en-US" b="0" dirty="0">
                        <a:effectLst/>
                        <a:latin typeface="+mn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He/She/It + 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been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+ 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глагол-</a:t>
                      </a:r>
                      <a:r>
                        <a:rPr lang="en-US" sz="1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</a:t>
                      </a:r>
                      <a:endParaRPr lang="en-US" b="0" dirty="0">
                        <a:effectLst/>
                        <a:latin typeface="+mn-lt"/>
                      </a:endParaRPr>
                    </a:p>
                  </a:txBody>
                  <a:tcPr marL="76200" marR="76200" marT="76200" marB="76200"/>
                </a:tc>
              </a:tr>
              <a:tr h="1518919">
                <a:tc>
                  <a:txBody>
                    <a:bodyPr/>
                    <a:lstStyle/>
                    <a:p>
                      <a:pPr fontAlgn="base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 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been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read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– Я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читаю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fontAlgn="base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 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been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wait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–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Мы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ожидаем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fontAlgn="base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 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been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play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–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играете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fontAlgn="base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 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been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work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–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Они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работают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 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been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runn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–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бегает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fontAlgn="base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 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been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laugh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–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Она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смеется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fontAlgn="base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 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been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work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–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Оно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работает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fontAlgn="base"/>
                      <a:endParaRPr lang="en-US" dirty="0">
                        <a:effectLst/>
                        <a:latin typeface="+mn-lt"/>
                      </a:endParaRPr>
                    </a:p>
                  </a:txBody>
                  <a:tcPr marL="76200" marR="76200" marT="76200" marB="7620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94349"/>
              </p:ext>
            </p:extLst>
          </p:nvPr>
        </p:nvGraphicFramePr>
        <p:xfrm>
          <a:off x="0" y="4437112"/>
          <a:ext cx="8889563" cy="225408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821111"/>
                <a:gridCol w="4068452"/>
              </a:tblGrid>
              <a:tr h="45576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I/We/You/They + 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not been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+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глагол-</a:t>
                      </a:r>
                      <a:r>
                        <a:rPr lang="en-US" sz="1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</a:t>
                      </a:r>
                      <a:endParaRPr lang="en-US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He/She/It + 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not been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+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глагол-</a:t>
                      </a:r>
                      <a:r>
                        <a:rPr lang="en-US" sz="1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</a:t>
                      </a:r>
                      <a:endParaRPr lang="en-US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/>
                </a:tc>
              </a:tr>
              <a:tr h="1554871">
                <a:tc>
                  <a:txBody>
                    <a:bodyPr/>
                    <a:lstStyle/>
                    <a:p>
                      <a:pPr fontAlgn="base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 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not been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read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– Я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читаю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fontAlgn="base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 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not been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wait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–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Мы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ожидаем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fontAlgn="base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 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not been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play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–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играете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fontAlgn="base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 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not been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work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–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Они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работают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 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not been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runn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–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бегает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fontAlgn="base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 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not been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laugh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–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Она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смеется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fontAlgn="base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 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not been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work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–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Оно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работает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960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04448" y="1371918"/>
            <a:ext cx="82352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>
                <a:solidFill>
                  <a:schemeClr val="tx1"/>
                </a:solidFill>
              </a:rPr>
              <a:t>Мы можем использовать сокращенные формы для глагола </a:t>
            </a:r>
            <a:r>
              <a:rPr lang="en-US" sz="2400" dirty="0">
                <a:solidFill>
                  <a:schemeClr val="tx1"/>
                </a:solidFill>
              </a:rPr>
              <a:t>have (has). </a:t>
            </a:r>
            <a:r>
              <a:rPr lang="ru-RU" sz="2400" dirty="0">
                <a:solidFill>
                  <a:schemeClr val="tx1"/>
                </a:solidFill>
              </a:rPr>
              <a:t>В утвердительном предложении </a:t>
            </a:r>
            <a:r>
              <a:rPr lang="en-US" sz="2400" dirty="0">
                <a:solidFill>
                  <a:schemeClr val="tx1"/>
                </a:solidFill>
              </a:rPr>
              <a:t>have/has </a:t>
            </a:r>
            <a:r>
              <a:rPr lang="ru-RU" sz="2400" dirty="0">
                <a:solidFill>
                  <a:schemeClr val="tx1"/>
                </a:solidFill>
              </a:rPr>
              <a:t>объединяется с местоимением:</a:t>
            </a:r>
          </a:p>
          <a:p>
            <a:pPr fontAlgn="base">
              <a:buFont typeface="Courier New" pitchFamily="49" charset="0"/>
              <a:buChar char="o"/>
            </a:pPr>
            <a:r>
              <a:rPr lang="en-US" sz="2400" i="1" dirty="0">
                <a:solidFill>
                  <a:schemeClr val="tx1"/>
                </a:solidFill>
              </a:rPr>
              <a:t>You’ve been playing.</a:t>
            </a:r>
          </a:p>
          <a:p>
            <a:pPr fontAlgn="base">
              <a:buFont typeface="Courier New" pitchFamily="49" charset="0"/>
              <a:buChar char="o"/>
            </a:pPr>
            <a:r>
              <a:rPr lang="en-US" sz="2400" i="1" dirty="0">
                <a:solidFill>
                  <a:schemeClr val="tx1"/>
                </a:solidFill>
              </a:rPr>
              <a:t>She’s been laughing.</a:t>
            </a:r>
          </a:p>
          <a:p>
            <a:pPr fontAlgn="base"/>
            <a:r>
              <a:rPr lang="ru-RU" sz="2400" dirty="0">
                <a:solidFill>
                  <a:schemeClr val="tx1"/>
                </a:solidFill>
              </a:rPr>
              <a:t>В отрицательном предложении </a:t>
            </a:r>
            <a:r>
              <a:rPr lang="en-US" sz="2400" dirty="0">
                <a:solidFill>
                  <a:schemeClr val="tx1"/>
                </a:solidFill>
              </a:rPr>
              <a:t>have/has </a:t>
            </a:r>
            <a:r>
              <a:rPr lang="ru-RU" sz="2400" dirty="0">
                <a:solidFill>
                  <a:schemeClr val="tx1"/>
                </a:solidFill>
              </a:rPr>
              <a:t>объединяется с </a:t>
            </a:r>
            <a:r>
              <a:rPr lang="en-US" sz="2400" dirty="0">
                <a:solidFill>
                  <a:schemeClr val="tx1"/>
                </a:solidFill>
              </a:rPr>
              <a:t>not:</a:t>
            </a:r>
          </a:p>
          <a:p>
            <a:pPr fontAlgn="base">
              <a:buFont typeface="Courier New" pitchFamily="49" charset="0"/>
              <a:buChar char="o"/>
            </a:pPr>
            <a:r>
              <a:rPr lang="en-US" sz="2400" i="1" dirty="0">
                <a:solidFill>
                  <a:schemeClr val="tx1"/>
                </a:solidFill>
              </a:rPr>
              <a:t>We haven’t been waiting.</a:t>
            </a:r>
          </a:p>
          <a:p>
            <a:pPr fontAlgn="base">
              <a:buFont typeface="Courier New" pitchFamily="49" charset="0"/>
              <a:buChar char="o"/>
            </a:pPr>
            <a:r>
              <a:rPr lang="en-US" sz="2400" i="1" dirty="0">
                <a:solidFill>
                  <a:schemeClr val="tx1"/>
                </a:solidFill>
              </a:rPr>
              <a:t>He hasn’t been running</a:t>
            </a:r>
            <a:r>
              <a:rPr lang="en-US" sz="2400" i="1" dirty="0" smtClean="0">
                <a:solidFill>
                  <a:schemeClr val="tx1"/>
                </a:solidFill>
              </a:rPr>
              <a:t>.</a:t>
            </a:r>
            <a:endParaRPr lang="ru-RU" sz="2400" i="1" dirty="0" smtClean="0">
              <a:solidFill>
                <a:schemeClr val="tx1"/>
              </a:solidFill>
            </a:endParaRPr>
          </a:p>
          <a:p>
            <a:pPr fontAlgn="base">
              <a:buFont typeface="Courier New" pitchFamily="49" charset="0"/>
              <a:buChar char="o"/>
            </a:pPr>
            <a:r>
              <a:rPr lang="ru-RU" sz="2400" i="1" dirty="0" smtClean="0">
                <a:solidFill>
                  <a:schemeClr val="tx1"/>
                </a:solidFill>
              </a:rPr>
              <a:t>Вопрос:</a:t>
            </a:r>
            <a:endParaRPr lang="ru-RU" sz="2400" i="1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2400" dirty="0" smtClean="0"/>
              <a:t>Вопрос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191136"/>
              </p:ext>
            </p:extLst>
          </p:nvPr>
        </p:nvGraphicFramePr>
        <p:xfrm>
          <a:off x="0" y="4509120"/>
          <a:ext cx="8020050" cy="2225040"/>
        </p:xfrm>
        <a:graphic>
          <a:graphicData uri="http://schemas.openxmlformats.org/drawingml/2006/table">
            <a:tbl>
              <a:tblPr/>
              <a:tblGrid>
                <a:gridCol w="4320480"/>
                <a:gridCol w="3699570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Have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+ 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you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they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+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been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глагол-</a:t>
                      </a:r>
                      <a:r>
                        <a:rPr lang="en-US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ing</a:t>
                      </a:r>
                      <a:endParaRPr lang="en-US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Has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+ 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she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+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been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глагол-</a:t>
                      </a:r>
                      <a:r>
                        <a:rPr lang="en-US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ing</a:t>
                      </a:r>
                      <a:endParaRPr lang="en-US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Have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I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been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read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?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Я читаю?</a:t>
                      </a:r>
                    </a:p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Have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we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been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wait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?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Мы ожидаем?</a:t>
                      </a:r>
                    </a:p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Have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you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been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play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?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Вы играете?</a:t>
                      </a:r>
                    </a:p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Have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they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been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work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? –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Они работают?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Has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he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been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runn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?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Он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бегает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Has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she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been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laugh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?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Она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смеется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  <a:p>
                      <a:pPr fontAlgn="base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Has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it 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been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work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? –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Оно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работает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500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 smtClean="0"/>
              <a:t>Употребление </a:t>
            </a:r>
            <a:r>
              <a:rPr lang="en-US" sz="3100" b="1" dirty="0"/>
              <a:t>Present Perfect </a:t>
            </a:r>
            <a:r>
              <a:rPr lang="en-US" sz="3100" b="1" dirty="0" smtClean="0"/>
              <a:t>Continuous</a:t>
            </a:r>
            <a:r>
              <a:rPr lang="en-US" b="1" dirty="0"/>
              <a:t/>
            </a:r>
            <a:br>
              <a:rPr lang="en-US" b="1" dirty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 fontAlgn="base"/>
            <a:r>
              <a:rPr lang="ru-RU" dirty="0" smtClean="0">
                <a:solidFill>
                  <a:schemeClr val="tx1"/>
                </a:solidFill>
              </a:rPr>
              <a:t>1. Мы </a:t>
            </a:r>
            <a:r>
              <a:rPr lang="ru-RU" dirty="0">
                <a:solidFill>
                  <a:schemeClr val="tx1"/>
                </a:solidFill>
              </a:rPr>
              <a:t>используем </a:t>
            </a:r>
            <a:r>
              <a:rPr lang="ru-RU" b="1" dirty="0" err="1">
                <a:solidFill>
                  <a:schemeClr val="tx1"/>
                </a:solidFill>
              </a:rPr>
              <a:t>Present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Perfect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Continuous</a:t>
            </a:r>
            <a:r>
              <a:rPr lang="ru-RU" dirty="0">
                <a:solidFill>
                  <a:schemeClr val="tx1"/>
                </a:solidFill>
              </a:rPr>
              <a:t>, если действие началось в прошлом, длилось какое-то время и все еще продолжается в </a:t>
            </a:r>
            <a:r>
              <a:rPr lang="ru-RU" dirty="0" smtClean="0">
                <a:solidFill>
                  <a:schemeClr val="tx1"/>
                </a:solidFill>
              </a:rPr>
              <a:t>настоящем.</a:t>
            </a:r>
          </a:p>
          <a:p>
            <a:pPr fontAlgn="base"/>
            <a:r>
              <a:rPr lang="ru-RU" dirty="0" smtClean="0">
                <a:solidFill>
                  <a:schemeClr val="tx1"/>
                </a:solidFill>
              </a:rPr>
              <a:t>Как </a:t>
            </a:r>
            <a:r>
              <a:rPr lang="ru-RU" dirty="0">
                <a:solidFill>
                  <a:schemeClr val="tx1"/>
                </a:solidFill>
              </a:rPr>
              <a:t>правило, в предложении указывается время действия, но без четких временных границ. </a:t>
            </a:r>
            <a:r>
              <a:rPr lang="ru-RU" dirty="0" smtClean="0">
                <a:solidFill>
                  <a:schemeClr val="tx1"/>
                </a:solidFill>
              </a:rPr>
              <a:t>Чтобы </a:t>
            </a:r>
            <a:r>
              <a:rPr lang="ru-RU" dirty="0">
                <a:solidFill>
                  <a:schemeClr val="tx1"/>
                </a:solidFill>
              </a:rPr>
              <a:t>показать время, мы используем такие слова и выражения: </a:t>
            </a:r>
            <a:r>
              <a:rPr lang="ru-RU" dirty="0" err="1">
                <a:solidFill>
                  <a:schemeClr val="tx1"/>
                </a:solidFill>
              </a:rPr>
              <a:t>lately</a:t>
            </a:r>
            <a:r>
              <a:rPr lang="ru-RU" dirty="0">
                <a:solidFill>
                  <a:schemeClr val="tx1"/>
                </a:solidFill>
              </a:rPr>
              <a:t> (в последнее время, недавно), </a:t>
            </a:r>
            <a:r>
              <a:rPr lang="ru-RU" dirty="0" err="1">
                <a:solidFill>
                  <a:schemeClr val="tx1"/>
                </a:solidFill>
              </a:rPr>
              <a:t>recently</a:t>
            </a:r>
            <a:r>
              <a:rPr lang="ru-RU" dirty="0">
                <a:solidFill>
                  <a:schemeClr val="tx1"/>
                </a:solidFill>
              </a:rPr>
              <a:t> (недавно, на днях), </a:t>
            </a:r>
            <a:r>
              <a:rPr lang="ru-RU" dirty="0" err="1">
                <a:solidFill>
                  <a:schemeClr val="tx1"/>
                </a:solidFill>
              </a:rPr>
              <a:t>quite</a:t>
            </a:r>
            <a:r>
              <a:rPr lang="ru-RU" dirty="0">
                <a:solidFill>
                  <a:schemeClr val="tx1"/>
                </a:solidFill>
              </a:rPr>
              <a:t> a </a:t>
            </a:r>
            <a:r>
              <a:rPr lang="ru-RU" dirty="0" err="1">
                <a:solidFill>
                  <a:schemeClr val="tx1"/>
                </a:solidFill>
              </a:rPr>
              <a:t>while</a:t>
            </a:r>
            <a:r>
              <a:rPr lang="ru-RU" dirty="0">
                <a:solidFill>
                  <a:schemeClr val="tx1"/>
                </a:solidFill>
              </a:rPr>
              <a:t> (довольно долго), </a:t>
            </a:r>
            <a:r>
              <a:rPr lang="ru-RU" dirty="0" err="1">
                <a:solidFill>
                  <a:schemeClr val="tx1"/>
                </a:solidFill>
              </a:rPr>
              <a:t>all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day</a:t>
            </a:r>
            <a:r>
              <a:rPr lang="ru-RU" dirty="0">
                <a:solidFill>
                  <a:schemeClr val="tx1"/>
                </a:solidFill>
              </a:rPr>
              <a:t> (весь день), а также предлоги </a:t>
            </a:r>
            <a:r>
              <a:rPr lang="ru-RU" dirty="0" err="1">
                <a:solidFill>
                  <a:schemeClr val="tx1"/>
                </a:solidFill>
              </a:rPr>
              <a:t>for</a:t>
            </a:r>
            <a:r>
              <a:rPr lang="ru-RU" dirty="0">
                <a:solidFill>
                  <a:schemeClr val="tx1"/>
                </a:solidFill>
              </a:rPr>
              <a:t> (в течение) и </a:t>
            </a:r>
            <a:r>
              <a:rPr lang="ru-RU" dirty="0" err="1">
                <a:solidFill>
                  <a:schemeClr val="tx1"/>
                </a:solidFill>
              </a:rPr>
              <a:t>since</a:t>
            </a:r>
            <a:r>
              <a:rPr lang="ru-RU" dirty="0">
                <a:solidFill>
                  <a:schemeClr val="tx1"/>
                </a:solidFill>
              </a:rPr>
              <a:t> (начиная с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</a:p>
          <a:p>
            <a:pPr fontAlgn="base">
              <a:buFont typeface="Courier New" pitchFamily="49" charset="0"/>
              <a:buChar char="o"/>
            </a:pPr>
            <a:r>
              <a:rPr lang="en-US" i="1" dirty="0">
                <a:solidFill>
                  <a:schemeClr val="tx1"/>
                </a:solidFill>
              </a:rPr>
              <a:t>Tom has been watching TV all day. – </a:t>
            </a:r>
            <a:r>
              <a:rPr lang="en-US" i="1" dirty="0" err="1">
                <a:solidFill>
                  <a:schemeClr val="tx1"/>
                </a:solidFill>
              </a:rPr>
              <a:t>Том</a:t>
            </a:r>
            <a:r>
              <a:rPr lang="en-US" i="1" dirty="0">
                <a:solidFill>
                  <a:schemeClr val="tx1"/>
                </a:solidFill>
              </a:rPr>
              <a:t> </a:t>
            </a:r>
            <a:r>
              <a:rPr lang="en-US" i="1" dirty="0" err="1">
                <a:solidFill>
                  <a:schemeClr val="tx1"/>
                </a:solidFill>
              </a:rPr>
              <a:t>смотрит</a:t>
            </a:r>
            <a:r>
              <a:rPr lang="en-US" i="1" dirty="0">
                <a:solidFill>
                  <a:schemeClr val="tx1"/>
                </a:solidFill>
              </a:rPr>
              <a:t> </a:t>
            </a:r>
            <a:r>
              <a:rPr lang="en-US" i="1" dirty="0" err="1">
                <a:solidFill>
                  <a:schemeClr val="tx1"/>
                </a:solidFill>
              </a:rPr>
              <a:t>телевизор</a:t>
            </a:r>
            <a:r>
              <a:rPr lang="en-US" i="1" dirty="0">
                <a:solidFill>
                  <a:schemeClr val="tx1"/>
                </a:solidFill>
              </a:rPr>
              <a:t> </a:t>
            </a:r>
            <a:r>
              <a:rPr lang="en-US" i="1" dirty="0" err="1">
                <a:solidFill>
                  <a:schemeClr val="tx1"/>
                </a:solidFill>
              </a:rPr>
              <a:t>весь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день</a:t>
            </a:r>
            <a:r>
              <a:rPr lang="en-US" i="1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577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82</TotalTime>
  <Words>371</Words>
  <Application>Microsoft Office PowerPoint</Application>
  <PresentationFormat>Экран (4:3)</PresentationFormat>
  <Paragraphs>119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Present Perfect и Present Perfect Continuous</vt:lpstr>
      <vt:lpstr>Как образуется Present Perfect  </vt:lpstr>
      <vt:lpstr>Презентация PowerPoint</vt:lpstr>
      <vt:lpstr>Употребление Present Perfect</vt:lpstr>
      <vt:lpstr>Презентация PowerPoint</vt:lpstr>
      <vt:lpstr>Презентация PowerPoint</vt:lpstr>
      <vt:lpstr>Образование Present Perfect Continuous </vt:lpstr>
      <vt:lpstr>Презентация PowerPoint</vt:lpstr>
      <vt:lpstr>Употребление Present Perfect Continuous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 (настоящее совершенное время) и </dc:title>
  <dc:creator>user</dc:creator>
  <cp:lastModifiedBy>Пользователь Windows</cp:lastModifiedBy>
  <cp:revision>10</cp:revision>
  <dcterms:created xsi:type="dcterms:W3CDTF">2018-11-08T17:07:49Z</dcterms:created>
  <dcterms:modified xsi:type="dcterms:W3CDTF">2018-11-09T12:37:17Z</dcterms:modified>
</cp:coreProperties>
</file>